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63" r:id="rId3"/>
    <p:sldId id="258" r:id="rId4"/>
    <p:sldId id="259" r:id="rId5"/>
    <p:sldId id="286" r:id="rId6"/>
    <p:sldId id="260" r:id="rId7"/>
    <p:sldId id="265" r:id="rId8"/>
    <p:sldId id="284" r:id="rId9"/>
    <p:sldId id="266" r:id="rId10"/>
    <p:sldId id="285" r:id="rId11"/>
    <p:sldId id="281" r:id="rId12"/>
    <p:sldId id="270" r:id="rId13"/>
    <p:sldId id="276" r:id="rId14"/>
    <p:sldId id="271" r:id="rId15"/>
    <p:sldId id="277" r:id="rId16"/>
    <p:sldId id="283" r:id="rId17"/>
    <p:sldId id="264" r:id="rId18"/>
    <p:sldId id="262"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dirty="0" smtClean="0"/>
              <a:t>Συμμετοχή 2014-2015</a:t>
            </a:r>
            <a:endParaRPr lang="el-GR" dirty="0"/>
          </a:p>
        </c:rich>
      </c:tx>
      <c:layout>
        <c:manualLayout>
          <c:xMode val="edge"/>
          <c:yMode val="edge"/>
          <c:x val="0.25555555555555554"/>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Sheet4!$B$4</c:f>
              <c:strCache>
                <c:ptCount val="1"/>
                <c:pt idx="0">
                  <c:v>Συμμετοχή</c:v>
                </c:pt>
              </c:strCache>
            </c:strRef>
          </c:tx>
          <c:dLbls>
            <c:showLegendKey val="0"/>
            <c:showVal val="0"/>
            <c:showCatName val="1"/>
            <c:showSerName val="0"/>
            <c:showPercent val="1"/>
            <c:showBubbleSize val="0"/>
            <c:showLeaderLines val="1"/>
          </c:dLbls>
          <c:cat>
            <c:strRef>
              <c:f>Sheet4!$A$5:$A$10</c:f>
              <c:strCache>
                <c:ptCount val="6"/>
                <c:pt idx="0">
                  <c:v>Management</c:v>
                </c:pt>
                <c:pt idx="1">
                  <c:v>Sustainable Development</c:v>
                </c:pt>
                <c:pt idx="2">
                  <c:v>Strategic Product Design</c:v>
                </c:pt>
                <c:pt idx="3">
                  <c:v>LLM</c:v>
                </c:pt>
                <c:pt idx="4">
                  <c:v>ICT</c:v>
                </c:pt>
                <c:pt idx="5">
                  <c:v>Energy Systems</c:v>
                </c:pt>
              </c:strCache>
            </c:strRef>
          </c:cat>
          <c:val>
            <c:numRef>
              <c:f>Sheet4!$B$5:$B$10</c:f>
              <c:numCache>
                <c:formatCode>General</c:formatCode>
                <c:ptCount val="6"/>
                <c:pt idx="0">
                  <c:v>1</c:v>
                </c:pt>
                <c:pt idx="1">
                  <c:v>2</c:v>
                </c:pt>
                <c:pt idx="2">
                  <c:v>6</c:v>
                </c:pt>
                <c:pt idx="3">
                  <c:v>3</c:v>
                </c:pt>
                <c:pt idx="4">
                  <c:v>2</c:v>
                </c:pt>
                <c:pt idx="5">
                  <c:v>5</c:v>
                </c:pt>
              </c:numCache>
            </c:numRef>
          </c:val>
        </c:ser>
        <c:dLbls>
          <c:showLegendKey val="0"/>
          <c:showVal val="0"/>
          <c:showCatName val="1"/>
          <c:showSerName val="0"/>
          <c:showPercent val="1"/>
          <c:showBubbleSize val="0"/>
          <c:showLeaderLines val="1"/>
        </c:dLbls>
      </c:pie3DChart>
    </c:plotArea>
    <c:plotVisOnly val="1"/>
    <c:dispBlanksAs val="gap"/>
    <c:showDLblsOverMax val="0"/>
  </c:chart>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txPr>
    <a:bodyPr/>
    <a:lstStyle/>
    <a:p>
      <a:pPr>
        <a:defRPr>
          <a:solidFill>
            <a:schemeClr val="lt1"/>
          </a:solidFill>
          <a:latin typeface="+mn-lt"/>
          <a:ea typeface="+mn-ea"/>
          <a:cs typeface="+mn-cs"/>
        </a:defRPr>
      </a:pPr>
      <a:endParaRPr lang="el-G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baseline="0" dirty="0" smtClean="0"/>
              <a:t>Participation to</a:t>
            </a:r>
            <a:r>
              <a:rPr lang="el-GR" baseline="0" dirty="0" smtClean="0"/>
              <a:t> </a:t>
            </a:r>
            <a:r>
              <a:rPr lang="en-US" baseline="0" dirty="0" err="1"/>
              <a:t>Ennovation</a:t>
            </a:r>
            <a:endParaRPr lang="en-US" dirty="0"/>
          </a:p>
        </c:rich>
      </c:tx>
      <c:layout/>
      <c:overlay val="1"/>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8.8849518810148728E-2"/>
          <c:y val="0.20713439498366942"/>
          <c:w val="0.62312270341207354"/>
          <c:h val="0.60370124557372973"/>
        </c:manualLayout>
      </c:layout>
      <c:bar3DChart>
        <c:barDir val="bar"/>
        <c:grouping val="clustered"/>
        <c:varyColors val="0"/>
        <c:ser>
          <c:idx val="1"/>
          <c:order val="0"/>
          <c:tx>
            <c:strRef>
              <c:f>Sheet2!$B$9</c:f>
              <c:strCache>
                <c:ptCount val="1"/>
                <c:pt idx="0">
                  <c:v>Φοιτητές</c:v>
                </c:pt>
              </c:strCache>
            </c:strRef>
          </c:tx>
          <c:invertIfNegative val="0"/>
          <c:cat>
            <c:numRef>
              <c:f>Sheet2!$C$8:$F$8</c:f>
              <c:numCache>
                <c:formatCode>General</c:formatCode>
                <c:ptCount val="4"/>
                <c:pt idx="0">
                  <c:v>2011</c:v>
                </c:pt>
                <c:pt idx="1">
                  <c:v>2012</c:v>
                </c:pt>
                <c:pt idx="2">
                  <c:v>2013</c:v>
                </c:pt>
                <c:pt idx="3">
                  <c:v>2014</c:v>
                </c:pt>
              </c:numCache>
            </c:numRef>
          </c:cat>
          <c:val>
            <c:numRef>
              <c:f>Sheet2!$C$9:$F$9</c:f>
              <c:numCache>
                <c:formatCode>General</c:formatCode>
                <c:ptCount val="4"/>
                <c:pt idx="0">
                  <c:v>262</c:v>
                </c:pt>
                <c:pt idx="1">
                  <c:v>300</c:v>
                </c:pt>
                <c:pt idx="2">
                  <c:v>261</c:v>
                </c:pt>
                <c:pt idx="3">
                  <c:v>339</c:v>
                </c:pt>
              </c:numCache>
            </c:numRef>
          </c:val>
        </c:ser>
        <c:ser>
          <c:idx val="2"/>
          <c:order val="1"/>
          <c:tx>
            <c:strRef>
              <c:f>Sheet2!$B$10</c:f>
              <c:strCache>
                <c:ptCount val="1"/>
                <c:pt idx="0">
                  <c:v>Ομάδες</c:v>
                </c:pt>
              </c:strCache>
            </c:strRef>
          </c:tx>
          <c:invertIfNegative val="0"/>
          <c:cat>
            <c:numRef>
              <c:f>Sheet2!$C$8:$F$8</c:f>
              <c:numCache>
                <c:formatCode>General</c:formatCode>
                <c:ptCount val="4"/>
                <c:pt idx="0">
                  <c:v>2011</c:v>
                </c:pt>
                <c:pt idx="1">
                  <c:v>2012</c:v>
                </c:pt>
                <c:pt idx="2">
                  <c:v>2013</c:v>
                </c:pt>
                <c:pt idx="3">
                  <c:v>2014</c:v>
                </c:pt>
              </c:numCache>
            </c:numRef>
          </c:cat>
          <c:val>
            <c:numRef>
              <c:f>Sheet2!$C$10:$F$10</c:f>
              <c:numCache>
                <c:formatCode>General</c:formatCode>
                <c:ptCount val="4"/>
                <c:pt idx="0">
                  <c:v>102</c:v>
                </c:pt>
                <c:pt idx="1">
                  <c:v>110</c:v>
                </c:pt>
                <c:pt idx="2">
                  <c:v>91</c:v>
                </c:pt>
                <c:pt idx="3">
                  <c:v>90</c:v>
                </c:pt>
              </c:numCache>
            </c:numRef>
          </c:val>
        </c:ser>
        <c:ser>
          <c:idx val="3"/>
          <c:order val="2"/>
          <c:tx>
            <c:strRef>
              <c:f>Sheet2!$B$11</c:f>
              <c:strCache>
                <c:ptCount val="1"/>
                <c:pt idx="0">
                  <c:v>Πανεπιστήμια</c:v>
                </c:pt>
              </c:strCache>
            </c:strRef>
          </c:tx>
          <c:invertIfNegative val="0"/>
          <c:cat>
            <c:numRef>
              <c:f>Sheet2!$C$8:$F$8</c:f>
              <c:numCache>
                <c:formatCode>General</c:formatCode>
                <c:ptCount val="4"/>
                <c:pt idx="0">
                  <c:v>2011</c:v>
                </c:pt>
                <c:pt idx="1">
                  <c:v>2012</c:v>
                </c:pt>
                <c:pt idx="2">
                  <c:v>2013</c:v>
                </c:pt>
                <c:pt idx="3">
                  <c:v>2014</c:v>
                </c:pt>
              </c:numCache>
            </c:numRef>
          </c:cat>
          <c:val>
            <c:numRef>
              <c:f>Sheet2!$C$11:$F$11</c:f>
              <c:numCache>
                <c:formatCode>General</c:formatCode>
                <c:ptCount val="4"/>
                <c:pt idx="0">
                  <c:v>23</c:v>
                </c:pt>
                <c:pt idx="1">
                  <c:v>32</c:v>
                </c:pt>
                <c:pt idx="2">
                  <c:v>43</c:v>
                </c:pt>
                <c:pt idx="3">
                  <c:v>35</c:v>
                </c:pt>
              </c:numCache>
            </c:numRef>
          </c:val>
        </c:ser>
        <c:dLbls>
          <c:showLegendKey val="0"/>
          <c:showVal val="0"/>
          <c:showCatName val="0"/>
          <c:showSerName val="0"/>
          <c:showPercent val="0"/>
          <c:showBubbleSize val="0"/>
        </c:dLbls>
        <c:gapWidth val="150"/>
        <c:shape val="pyramid"/>
        <c:axId val="25445504"/>
        <c:axId val="25447040"/>
        <c:axId val="0"/>
      </c:bar3DChart>
      <c:catAx>
        <c:axId val="25445504"/>
        <c:scaling>
          <c:orientation val="minMax"/>
        </c:scaling>
        <c:delete val="0"/>
        <c:axPos val="l"/>
        <c:numFmt formatCode="General" sourceLinked="1"/>
        <c:majorTickMark val="out"/>
        <c:minorTickMark val="none"/>
        <c:tickLblPos val="nextTo"/>
        <c:crossAx val="25447040"/>
        <c:crosses val="autoZero"/>
        <c:auto val="1"/>
        <c:lblAlgn val="ctr"/>
        <c:lblOffset val="100"/>
        <c:noMultiLvlLbl val="0"/>
      </c:catAx>
      <c:valAx>
        <c:axId val="25447040"/>
        <c:scaling>
          <c:orientation val="minMax"/>
        </c:scaling>
        <c:delete val="0"/>
        <c:axPos val="b"/>
        <c:majorGridlines/>
        <c:numFmt formatCode="General" sourceLinked="1"/>
        <c:majorTickMark val="out"/>
        <c:minorTickMark val="none"/>
        <c:tickLblPos val="nextTo"/>
        <c:crossAx val="25445504"/>
        <c:crosses val="autoZero"/>
        <c:crossBetween val="between"/>
      </c:valAx>
    </c:plotArea>
    <c:legend>
      <c:legendPos val="r"/>
      <c:layout/>
      <c:overlay val="0"/>
    </c:legend>
    <c:plotVisOnly val="1"/>
    <c:dispBlanksAs val="zero"/>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l-G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5A7D4-4D9E-4CC8-B71C-FB752DF7909E}" type="datetimeFigureOut">
              <a:rPr lang="el-GR" smtClean="0"/>
              <a:t>12/10/2015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9E98D4-9882-4B90-B30E-4651BD32F715}" type="slidenum">
              <a:rPr lang="el-GR" smtClean="0"/>
              <a:t>‹#›</a:t>
            </a:fld>
            <a:endParaRPr lang="el-GR"/>
          </a:p>
        </p:txBody>
      </p:sp>
    </p:spTree>
    <p:extLst>
      <p:ext uri="{BB962C8B-B14F-4D97-AF65-F5344CB8AC3E}">
        <p14:creationId xmlns:p14="http://schemas.microsoft.com/office/powerpoint/2010/main" val="89626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F49E98D4-9882-4B90-B30E-4651BD32F715}" type="slidenum">
              <a:rPr lang="el-GR" smtClean="0"/>
              <a:t>1</a:t>
            </a:fld>
            <a:endParaRPr lang="el-GR"/>
          </a:p>
        </p:txBody>
      </p:sp>
    </p:spTree>
    <p:extLst>
      <p:ext uri="{BB962C8B-B14F-4D97-AF65-F5344CB8AC3E}">
        <p14:creationId xmlns:p14="http://schemas.microsoft.com/office/powerpoint/2010/main" val="299611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49E98D4-9882-4B90-B30E-4651BD32F715}" type="slidenum">
              <a:rPr lang="el-GR" smtClean="0"/>
              <a:t>2</a:t>
            </a:fld>
            <a:endParaRPr lang="el-GR"/>
          </a:p>
        </p:txBody>
      </p:sp>
    </p:spTree>
    <p:extLst>
      <p:ext uri="{BB962C8B-B14F-4D97-AF65-F5344CB8AC3E}">
        <p14:creationId xmlns:p14="http://schemas.microsoft.com/office/powerpoint/2010/main" val="295566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lstStyle/>
          <a:p>
            <a:pPr eaLnBrk="1" fontAlgn="auto" hangingPunct="1">
              <a:spcBef>
                <a:spcPts val="0"/>
              </a:spcBef>
              <a:spcAft>
                <a:spcPts val="400"/>
              </a:spcAft>
              <a:defRPr/>
            </a:pPr>
            <a:endParaRPr lang="en-US" dirty="0" smtClean="0">
              <a:solidFill>
                <a:schemeClr val="accent3">
                  <a:lumMod val="75000"/>
                </a:schemeClr>
              </a:solidFill>
            </a:endParaRPr>
          </a:p>
        </p:txBody>
      </p:sp>
      <p:sp>
        <p:nvSpPr>
          <p:cNvPr id="1536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B0DF98-3AD4-4D8C-B2DE-F71CAE2BA1DE}" type="slidenum">
              <a:rPr lang="el-GR" smtClean="0"/>
              <a:pPr/>
              <a:t>5</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8A6015C-D3E1-4FBA-89FC-1139147580FC}" type="datetime1">
              <a:rPr lang="el-GR" smtClean="0"/>
              <a:t>12/10/2015</a:t>
            </a:fld>
            <a:endParaRPr lang="el-GR"/>
          </a:p>
        </p:txBody>
      </p:sp>
      <p:sp>
        <p:nvSpPr>
          <p:cNvPr id="5" name="Footer Placeholder 4"/>
          <p:cNvSpPr>
            <a:spLocks noGrp="1"/>
          </p:cNvSpPr>
          <p:nvPr>
            <p:ph type="ftr" sz="quarter" idx="11"/>
          </p:nvPr>
        </p:nvSpPr>
        <p:spPr/>
        <p:txBody>
          <a:bodyPr/>
          <a:lstStyle/>
          <a:p>
            <a:r>
              <a:rPr lang="en-GB" dirty="0" smtClean="0"/>
              <a:t>INNOVATION AND ENTREPREUNERSHIP UNIT</a:t>
            </a:r>
            <a:endParaRPr lang="el-GR" dirty="0"/>
          </a:p>
        </p:txBody>
      </p:sp>
      <p:sp>
        <p:nvSpPr>
          <p:cNvPr id="6" name="Slide Number Placeholder 5"/>
          <p:cNvSpPr>
            <a:spLocks noGrp="1"/>
          </p:cNvSpPr>
          <p:nvPr>
            <p:ph type="sldNum" sz="quarter" idx="12"/>
          </p:nvPr>
        </p:nvSpPr>
        <p:spPr/>
        <p:txBody>
          <a:bodyPr/>
          <a:lstStyle/>
          <a:p>
            <a:fld id="{ABD5F6DA-BD1F-47FC-A633-9D67D1629988}" type="slidenum">
              <a:rPr lang="el-GR" smtClean="0"/>
              <a:t>‹#›</a:t>
            </a:fld>
            <a:endParaRPr lang="el-GR"/>
          </a:p>
        </p:txBody>
      </p:sp>
    </p:spTree>
    <p:extLst>
      <p:ext uri="{BB962C8B-B14F-4D97-AF65-F5344CB8AC3E}">
        <p14:creationId xmlns:p14="http://schemas.microsoft.com/office/powerpoint/2010/main" val="134335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7288E88-013C-4E83-B59A-E5324EF8CB25}" type="datetime1">
              <a:rPr lang="el-GR" smtClean="0"/>
              <a:t>12/10/2015</a:t>
            </a:fld>
            <a:endParaRPr lang="el-GR"/>
          </a:p>
        </p:txBody>
      </p:sp>
      <p:sp>
        <p:nvSpPr>
          <p:cNvPr id="5" name="Footer Placeholder 4"/>
          <p:cNvSpPr>
            <a:spLocks noGrp="1"/>
          </p:cNvSpPr>
          <p:nvPr>
            <p:ph type="ftr" sz="quarter" idx="11"/>
          </p:nvPr>
        </p:nvSpPr>
        <p:spPr/>
        <p:txBody>
          <a:bodyPr/>
          <a:lstStyle/>
          <a:p>
            <a:r>
              <a:rPr lang="en-GB" dirty="0" smtClean="0"/>
              <a:t>INNOVATION AND ENTREPREUNERSHIP UNIT</a:t>
            </a:r>
            <a:endParaRPr lang="el-GR" dirty="0"/>
          </a:p>
        </p:txBody>
      </p:sp>
      <p:sp>
        <p:nvSpPr>
          <p:cNvPr id="6" name="Slide Number Placeholder 5"/>
          <p:cNvSpPr>
            <a:spLocks noGrp="1"/>
          </p:cNvSpPr>
          <p:nvPr>
            <p:ph type="sldNum" sz="quarter" idx="12"/>
          </p:nvPr>
        </p:nvSpPr>
        <p:spPr/>
        <p:txBody>
          <a:bodyPr/>
          <a:lstStyle/>
          <a:p>
            <a:fld id="{ABD5F6DA-BD1F-47FC-A633-9D67D1629988}" type="slidenum">
              <a:rPr lang="el-GR" smtClean="0"/>
              <a:t>‹#›</a:t>
            </a:fld>
            <a:endParaRPr lang="el-GR"/>
          </a:p>
        </p:txBody>
      </p:sp>
    </p:spTree>
    <p:extLst>
      <p:ext uri="{BB962C8B-B14F-4D97-AF65-F5344CB8AC3E}">
        <p14:creationId xmlns:p14="http://schemas.microsoft.com/office/powerpoint/2010/main" val="131116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6690A5D-8B3F-4BD8-9301-EEB7E0895C7C}" type="datetime1">
              <a:rPr lang="el-GR" smtClean="0"/>
              <a:t>12/10/2015</a:t>
            </a:fld>
            <a:endParaRPr lang="el-GR"/>
          </a:p>
        </p:txBody>
      </p:sp>
      <p:sp>
        <p:nvSpPr>
          <p:cNvPr id="5" name="Footer Placeholder 4"/>
          <p:cNvSpPr>
            <a:spLocks noGrp="1"/>
          </p:cNvSpPr>
          <p:nvPr>
            <p:ph type="ftr" sz="quarter" idx="11"/>
          </p:nvPr>
        </p:nvSpPr>
        <p:spPr/>
        <p:txBody>
          <a:bodyPr/>
          <a:lstStyle/>
          <a:p>
            <a:r>
              <a:rPr lang="en-GB" dirty="0" smtClean="0"/>
              <a:t>INNOVATION AND ENTREPREUNERSHIP UNIT</a:t>
            </a:r>
            <a:endParaRPr lang="el-GR" dirty="0"/>
          </a:p>
        </p:txBody>
      </p:sp>
      <p:sp>
        <p:nvSpPr>
          <p:cNvPr id="6" name="Slide Number Placeholder 5"/>
          <p:cNvSpPr>
            <a:spLocks noGrp="1"/>
          </p:cNvSpPr>
          <p:nvPr>
            <p:ph type="sldNum" sz="quarter" idx="12"/>
          </p:nvPr>
        </p:nvSpPr>
        <p:spPr/>
        <p:txBody>
          <a:bodyPr/>
          <a:lstStyle/>
          <a:p>
            <a:fld id="{ABD5F6DA-BD1F-47FC-A633-9D67D1629988}" type="slidenum">
              <a:rPr lang="el-GR" smtClean="0"/>
              <a:t>‹#›</a:t>
            </a:fld>
            <a:endParaRPr lang="el-GR"/>
          </a:p>
        </p:txBody>
      </p:sp>
    </p:spTree>
    <p:extLst>
      <p:ext uri="{BB962C8B-B14F-4D97-AF65-F5344CB8AC3E}">
        <p14:creationId xmlns:p14="http://schemas.microsoft.com/office/powerpoint/2010/main" val="211164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05005D6-1EFC-41E7-99C2-0CCBEF9E8C93}" type="datetime1">
              <a:rPr lang="el-GR" smtClean="0"/>
              <a:t>12/10/2015</a:t>
            </a:fld>
            <a:endParaRPr lang="el-GR"/>
          </a:p>
        </p:txBody>
      </p:sp>
      <p:sp>
        <p:nvSpPr>
          <p:cNvPr id="5" name="Footer Placeholder 4"/>
          <p:cNvSpPr>
            <a:spLocks noGrp="1"/>
          </p:cNvSpPr>
          <p:nvPr>
            <p:ph type="ftr" sz="quarter" idx="11"/>
          </p:nvPr>
        </p:nvSpPr>
        <p:spPr/>
        <p:txBody>
          <a:bodyPr/>
          <a:lstStyle/>
          <a:p>
            <a:r>
              <a:rPr lang="en-GB" dirty="0" smtClean="0"/>
              <a:t>INNOVATION AND ENTREPREUNERSHIP UNIT</a:t>
            </a:r>
            <a:endParaRPr lang="el-GR" dirty="0"/>
          </a:p>
        </p:txBody>
      </p:sp>
      <p:sp>
        <p:nvSpPr>
          <p:cNvPr id="6" name="Slide Number Placeholder 5"/>
          <p:cNvSpPr>
            <a:spLocks noGrp="1"/>
          </p:cNvSpPr>
          <p:nvPr>
            <p:ph type="sldNum" sz="quarter" idx="12"/>
          </p:nvPr>
        </p:nvSpPr>
        <p:spPr/>
        <p:txBody>
          <a:bodyPr/>
          <a:lstStyle/>
          <a:p>
            <a:fld id="{ABD5F6DA-BD1F-47FC-A633-9D67D1629988}" type="slidenum">
              <a:rPr lang="el-GR" smtClean="0"/>
              <a:t>‹#›</a:t>
            </a:fld>
            <a:endParaRPr lang="el-GR"/>
          </a:p>
        </p:txBody>
      </p:sp>
    </p:spTree>
    <p:extLst>
      <p:ext uri="{BB962C8B-B14F-4D97-AF65-F5344CB8AC3E}">
        <p14:creationId xmlns:p14="http://schemas.microsoft.com/office/powerpoint/2010/main" val="415315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4B57C7-5066-434D-A9A4-5BAB20050615}" type="datetime1">
              <a:rPr lang="el-GR" smtClean="0"/>
              <a:t>12/10/2015</a:t>
            </a:fld>
            <a:endParaRPr lang="el-GR"/>
          </a:p>
        </p:txBody>
      </p:sp>
      <p:sp>
        <p:nvSpPr>
          <p:cNvPr id="5" name="Footer Placeholder 4"/>
          <p:cNvSpPr>
            <a:spLocks noGrp="1"/>
          </p:cNvSpPr>
          <p:nvPr>
            <p:ph type="ftr" sz="quarter" idx="11"/>
          </p:nvPr>
        </p:nvSpPr>
        <p:spPr/>
        <p:txBody>
          <a:bodyPr/>
          <a:lstStyle/>
          <a:p>
            <a:r>
              <a:rPr lang="en-GB" dirty="0" smtClean="0"/>
              <a:t>INNOVATION AND ENTREPREUNERSHIP UNIT</a:t>
            </a:r>
            <a:endParaRPr lang="el-GR" dirty="0"/>
          </a:p>
        </p:txBody>
      </p:sp>
      <p:sp>
        <p:nvSpPr>
          <p:cNvPr id="6" name="Slide Number Placeholder 5"/>
          <p:cNvSpPr>
            <a:spLocks noGrp="1"/>
          </p:cNvSpPr>
          <p:nvPr>
            <p:ph type="sldNum" sz="quarter" idx="12"/>
          </p:nvPr>
        </p:nvSpPr>
        <p:spPr/>
        <p:txBody>
          <a:bodyPr/>
          <a:lstStyle/>
          <a:p>
            <a:fld id="{ABD5F6DA-BD1F-47FC-A633-9D67D1629988}" type="slidenum">
              <a:rPr lang="el-GR" smtClean="0"/>
              <a:t>‹#›</a:t>
            </a:fld>
            <a:endParaRPr lang="el-GR"/>
          </a:p>
        </p:txBody>
      </p:sp>
    </p:spTree>
    <p:extLst>
      <p:ext uri="{BB962C8B-B14F-4D97-AF65-F5344CB8AC3E}">
        <p14:creationId xmlns:p14="http://schemas.microsoft.com/office/powerpoint/2010/main" val="350639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5FFD693-B5A5-4993-9DFB-46379FA1D1D1}" type="datetime1">
              <a:rPr lang="el-GR" smtClean="0"/>
              <a:t>12/10/2015</a:t>
            </a:fld>
            <a:endParaRPr lang="el-GR"/>
          </a:p>
        </p:txBody>
      </p:sp>
      <p:sp>
        <p:nvSpPr>
          <p:cNvPr id="6" name="Footer Placeholder 5"/>
          <p:cNvSpPr>
            <a:spLocks noGrp="1"/>
          </p:cNvSpPr>
          <p:nvPr>
            <p:ph type="ftr" sz="quarter" idx="11"/>
          </p:nvPr>
        </p:nvSpPr>
        <p:spPr/>
        <p:txBody>
          <a:bodyPr/>
          <a:lstStyle/>
          <a:p>
            <a:r>
              <a:rPr lang="en-GB" dirty="0" smtClean="0"/>
              <a:t>INNOVATION AND ENTREPREUNERSHIP UNIT</a:t>
            </a:r>
            <a:endParaRPr lang="el-GR" dirty="0"/>
          </a:p>
        </p:txBody>
      </p:sp>
      <p:sp>
        <p:nvSpPr>
          <p:cNvPr id="7" name="Slide Number Placeholder 6"/>
          <p:cNvSpPr>
            <a:spLocks noGrp="1"/>
          </p:cNvSpPr>
          <p:nvPr>
            <p:ph type="sldNum" sz="quarter" idx="12"/>
          </p:nvPr>
        </p:nvSpPr>
        <p:spPr/>
        <p:txBody>
          <a:bodyPr/>
          <a:lstStyle/>
          <a:p>
            <a:fld id="{ABD5F6DA-BD1F-47FC-A633-9D67D1629988}" type="slidenum">
              <a:rPr lang="el-GR" smtClean="0"/>
              <a:t>‹#›</a:t>
            </a:fld>
            <a:endParaRPr lang="el-GR"/>
          </a:p>
        </p:txBody>
      </p:sp>
    </p:spTree>
    <p:extLst>
      <p:ext uri="{BB962C8B-B14F-4D97-AF65-F5344CB8AC3E}">
        <p14:creationId xmlns:p14="http://schemas.microsoft.com/office/powerpoint/2010/main" val="44795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3A372B8-8EBA-4A59-9CA8-5757A7D9BF07}" type="datetime1">
              <a:rPr lang="el-GR" smtClean="0"/>
              <a:t>12/10/2015</a:t>
            </a:fld>
            <a:endParaRPr lang="el-GR"/>
          </a:p>
        </p:txBody>
      </p:sp>
      <p:sp>
        <p:nvSpPr>
          <p:cNvPr id="8" name="Footer Placeholder 7"/>
          <p:cNvSpPr>
            <a:spLocks noGrp="1"/>
          </p:cNvSpPr>
          <p:nvPr>
            <p:ph type="ftr" sz="quarter" idx="11"/>
          </p:nvPr>
        </p:nvSpPr>
        <p:spPr/>
        <p:txBody>
          <a:bodyPr/>
          <a:lstStyle/>
          <a:p>
            <a:r>
              <a:rPr lang="en-GB" dirty="0" smtClean="0"/>
              <a:t>INNOVATION AND ENTREPREUNERSHIP UNIT</a:t>
            </a:r>
            <a:endParaRPr lang="el-GR" dirty="0"/>
          </a:p>
        </p:txBody>
      </p:sp>
      <p:sp>
        <p:nvSpPr>
          <p:cNvPr id="9" name="Slide Number Placeholder 8"/>
          <p:cNvSpPr>
            <a:spLocks noGrp="1"/>
          </p:cNvSpPr>
          <p:nvPr>
            <p:ph type="sldNum" sz="quarter" idx="12"/>
          </p:nvPr>
        </p:nvSpPr>
        <p:spPr/>
        <p:txBody>
          <a:bodyPr/>
          <a:lstStyle/>
          <a:p>
            <a:fld id="{ABD5F6DA-BD1F-47FC-A633-9D67D1629988}" type="slidenum">
              <a:rPr lang="el-GR" smtClean="0"/>
              <a:t>‹#›</a:t>
            </a:fld>
            <a:endParaRPr lang="el-GR"/>
          </a:p>
        </p:txBody>
      </p:sp>
    </p:spTree>
    <p:extLst>
      <p:ext uri="{BB962C8B-B14F-4D97-AF65-F5344CB8AC3E}">
        <p14:creationId xmlns:p14="http://schemas.microsoft.com/office/powerpoint/2010/main" val="391403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09AAC72-873F-4B1A-B2AF-37EEDA533861}" type="datetime1">
              <a:rPr lang="el-GR" smtClean="0"/>
              <a:t>12/10/2015</a:t>
            </a:fld>
            <a:endParaRPr lang="el-GR"/>
          </a:p>
        </p:txBody>
      </p:sp>
      <p:sp>
        <p:nvSpPr>
          <p:cNvPr id="4" name="Footer Placeholder 3"/>
          <p:cNvSpPr>
            <a:spLocks noGrp="1"/>
          </p:cNvSpPr>
          <p:nvPr>
            <p:ph type="ftr" sz="quarter" idx="11"/>
          </p:nvPr>
        </p:nvSpPr>
        <p:spPr/>
        <p:txBody>
          <a:bodyPr/>
          <a:lstStyle/>
          <a:p>
            <a:r>
              <a:rPr lang="en-GB" dirty="0" smtClean="0"/>
              <a:t>INNOVATION AND ENTREPREUNERSHIP UNIT</a:t>
            </a:r>
            <a:endParaRPr lang="el-GR" dirty="0"/>
          </a:p>
        </p:txBody>
      </p:sp>
      <p:sp>
        <p:nvSpPr>
          <p:cNvPr id="5" name="Slide Number Placeholder 4"/>
          <p:cNvSpPr>
            <a:spLocks noGrp="1"/>
          </p:cNvSpPr>
          <p:nvPr>
            <p:ph type="sldNum" sz="quarter" idx="12"/>
          </p:nvPr>
        </p:nvSpPr>
        <p:spPr/>
        <p:txBody>
          <a:bodyPr/>
          <a:lstStyle/>
          <a:p>
            <a:fld id="{ABD5F6DA-BD1F-47FC-A633-9D67D1629988}" type="slidenum">
              <a:rPr lang="el-GR" smtClean="0"/>
              <a:t>‹#›</a:t>
            </a:fld>
            <a:endParaRPr lang="el-GR"/>
          </a:p>
        </p:txBody>
      </p:sp>
    </p:spTree>
    <p:extLst>
      <p:ext uri="{BB962C8B-B14F-4D97-AF65-F5344CB8AC3E}">
        <p14:creationId xmlns:p14="http://schemas.microsoft.com/office/powerpoint/2010/main" val="136092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8F18E-C7BB-4A99-9877-19EF304B8F52}" type="datetime1">
              <a:rPr lang="el-GR" smtClean="0"/>
              <a:t>12/10/2015</a:t>
            </a:fld>
            <a:endParaRPr lang="el-GR"/>
          </a:p>
        </p:txBody>
      </p:sp>
      <p:sp>
        <p:nvSpPr>
          <p:cNvPr id="3" name="Footer Placeholder 2"/>
          <p:cNvSpPr>
            <a:spLocks noGrp="1"/>
          </p:cNvSpPr>
          <p:nvPr>
            <p:ph type="ftr" sz="quarter" idx="11"/>
          </p:nvPr>
        </p:nvSpPr>
        <p:spPr/>
        <p:txBody>
          <a:bodyPr/>
          <a:lstStyle/>
          <a:p>
            <a:r>
              <a:rPr lang="en-GB" dirty="0" smtClean="0"/>
              <a:t>INNOVATION AND ENTREPREUNERSHIP UNIT</a:t>
            </a:r>
            <a:endParaRPr lang="el-GR" dirty="0"/>
          </a:p>
        </p:txBody>
      </p:sp>
      <p:sp>
        <p:nvSpPr>
          <p:cNvPr id="4" name="Slide Number Placeholder 3"/>
          <p:cNvSpPr>
            <a:spLocks noGrp="1"/>
          </p:cNvSpPr>
          <p:nvPr>
            <p:ph type="sldNum" sz="quarter" idx="12"/>
          </p:nvPr>
        </p:nvSpPr>
        <p:spPr/>
        <p:txBody>
          <a:bodyPr/>
          <a:lstStyle/>
          <a:p>
            <a:fld id="{ABD5F6DA-BD1F-47FC-A633-9D67D1629988}" type="slidenum">
              <a:rPr lang="el-GR" smtClean="0"/>
              <a:t>‹#›</a:t>
            </a:fld>
            <a:endParaRPr lang="el-GR"/>
          </a:p>
        </p:txBody>
      </p:sp>
    </p:spTree>
    <p:extLst>
      <p:ext uri="{BB962C8B-B14F-4D97-AF65-F5344CB8AC3E}">
        <p14:creationId xmlns:p14="http://schemas.microsoft.com/office/powerpoint/2010/main" val="222388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BE5DB-B238-4DF1-90EC-9D0CE9FAC60A}" type="datetime1">
              <a:rPr lang="el-GR" smtClean="0"/>
              <a:t>12/10/2015</a:t>
            </a:fld>
            <a:endParaRPr lang="el-GR"/>
          </a:p>
        </p:txBody>
      </p:sp>
      <p:sp>
        <p:nvSpPr>
          <p:cNvPr id="6" name="Footer Placeholder 5"/>
          <p:cNvSpPr>
            <a:spLocks noGrp="1"/>
          </p:cNvSpPr>
          <p:nvPr>
            <p:ph type="ftr" sz="quarter" idx="11"/>
          </p:nvPr>
        </p:nvSpPr>
        <p:spPr/>
        <p:txBody>
          <a:bodyPr/>
          <a:lstStyle/>
          <a:p>
            <a:r>
              <a:rPr lang="en-GB" dirty="0" smtClean="0"/>
              <a:t>INNOVATION AND ENTREPREUNERSHIP UNIT</a:t>
            </a:r>
            <a:endParaRPr lang="el-GR" dirty="0"/>
          </a:p>
        </p:txBody>
      </p:sp>
      <p:sp>
        <p:nvSpPr>
          <p:cNvPr id="7" name="Slide Number Placeholder 6"/>
          <p:cNvSpPr>
            <a:spLocks noGrp="1"/>
          </p:cNvSpPr>
          <p:nvPr>
            <p:ph type="sldNum" sz="quarter" idx="12"/>
          </p:nvPr>
        </p:nvSpPr>
        <p:spPr/>
        <p:txBody>
          <a:bodyPr/>
          <a:lstStyle/>
          <a:p>
            <a:fld id="{ABD5F6DA-BD1F-47FC-A633-9D67D1629988}" type="slidenum">
              <a:rPr lang="el-GR" smtClean="0"/>
              <a:t>‹#›</a:t>
            </a:fld>
            <a:endParaRPr lang="el-GR"/>
          </a:p>
        </p:txBody>
      </p:sp>
    </p:spTree>
    <p:extLst>
      <p:ext uri="{BB962C8B-B14F-4D97-AF65-F5344CB8AC3E}">
        <p14:creationId xmlns:p14="http://schemas.microsoft.com/office/powerpoint/2010/main" val="125727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A8028-7475-4AA2-9FED-FC47E0300AB3}" type="datetime1">
              <a:rPr lang="el-GR" smtClean="0"/>
              <a:t>12/10/2015</a:t>
            </a:fld>
            <a:endParaRPr lang="el-GR"/>
          </a:p>
        </p:txBody>
      </p:sp>
      <p:sp>
        <p:nvSpPr>
          <p:cNvPr id="6" name="Footer Placeholder 5"/>
          <p:cNvSpPr>
            <a:spLocks noGrp="1"/>
          </p:cNvSpPr>
          <p:nvPr>
            <p:ph type="ftr" sz="quarter" idx="11"/>
          </p:nvPr>
        </p:nvSpPr>
        <p:spPr/>
        <p:txBody>
          <a:bodyPr/>
          <a:lstStyle/>
          <a:p>
            <a:r>
              <a:rPr lang="en-GB" dirty="0" smtClean="0"/>
              <a:t>INNOVATION AND ENTREPREUNERSHIP UNIT</a:t>
            </a:r>
            <a:endParaRPr lang="el-GR" dirty="0"/>
          </a:p>
        </p:txBody>
      </p:sp>
      <p:sp>
        <p:nvSpPr>
          <p:cNvPr id="7" name="Slide Number Placeholder 6"/>
          <p:cNvSpPr>
            <a:spLocks noGrp="1"/>
          </p:cNvSpPr>
          <p:nvPr>
            <p:ph type="sldNum" sz="quarter" idx="12"/>
          </p:nvPr>
        </p:nvSpPr>
        <p:spPr/>
        <p:txBody>
          <a:bodyPr/>
          <a:lstStyle/>
          <a:p>
            <a:fld id="{ABD5F6DA-BD1F-47FC-A633-9D67D1629988}" type="slidenum">
              <a:rPr lang="el-GR" smtClean="0"/>
              <a:t>‹#›</a:t>
            </a:fld>
            <a:endParaRPr lang="el-GR"/>
          </a:p>
        </p:txBody>
      </p:sp>
    </p:spTree>
    <p:extLst>
      <p:ext uri="{BB962C8B-B14F-4D97-AF65-F5344CB8AC3E}">
        <p14:creationId xmlns:p14="http://schemas.microsoft.com/office/powerpoint/2010/main" val="80392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59D6D-4775-42C2-9FFA-A16BE2E7C1E9}" type="datetime1">
              <a:rPr lang="el-GR" smtClean="0"/>
              <a:t>12/10/2015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INNOVATION AND ENTREPREUNERSHIP UNIT</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5F6DA-BD1F-47FC-A633-9D67D1629988}" type="slidenum">
              <a:rPr lang="el-GR" smtClean="0"/>
              <a:t>‹#›</a:t>
            </a:fld>
            <a:endParaRPr lang="el-GR"/>
          </a:p>
        </p:txBody>
      </p:sp>
    </p:spTree>
    <p:extLst>
      <p:ext uri="{BB962C8B-B14F-4D97-AF65-F5344CB8AC3E}">
        <p14:creationId xmlns:p14="http://schemas.microsoft.com/office/powerpoint/2010/main" val="8545289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innovationdays.gr/"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mailto:F.mavromatidis@ihu.edu.gr" TargetMode="External"/><Relationship Id="rId7" Type="http://schemas.openxmlformats.org/officeDocument/2006/relationships/image" Target="../media/image18.png"/><Relationship Id="rId2" Type="http://schemas.openxmlformats.org/officeDocument/2006/relationships/hyperlink" Target="http://ecs.ihu.edu.gr/"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cs.ihu.edu.gr/inn/resource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41.jpg"/>
          <p:cNvPicPr>
            <a:picLocks noChangeAspect="1"/>
          </p:cNvPicPr>
          <p:nvPr/>
        </p:nvPicPr>
        <p:blipFill>
          <a:blip r:embed="rId3" cstate="print">
            <a:lum bright="10000" contrast="10000"/>
          </a:blip>
          <a:srcRect t="46457" b="28737"/>
          <a:stretch>
            <a:fillRect/>
          </a:stretch>
        </p:blipFill>
        <p:spPr>
          <a:xfrm>
            <a:off x="-7605" y="0"/>
            <a:ext cx="9144000" cy="1518206"/>
          </a:xfrm>
          <a:prstGeom prst="rect">
            <a:avLst/>
          </a:prstGeom>
          <a:ln w="12700">
            <a:solidFill>
              <a:schemeClr val="accent3">
                <a:lumMod val="50000"/>
              </a:schemeClr>
            </a:solidFill>
          </a:ln>
          <a:effectLst>
            <a:reflection blurRad="6350" stA="50000" endA="300" endPos="55000" dir="5400000" sy="-100000" algn="bl" rotWithShape="0"/>
          </a:effectLst>
        </p:spPr>
      </p:pic>
      <p:sp>
        <p:nvSpPr>
          <p:cNvPr id="2" name="Title 1"/>
          <p:cNvSpPr>
            <a:spLocks noGrp="1"/>
          </p:cNvSpPr>
          <p:nvPr>
            <p:ph type="ctrTitle"/>
          </p:nvPr>
        </p:nvSpPr>
        <p:spPr>
          <a:xfrm>
            <a:off x="678195" y="2060848"/>
            <a:ext cx="7772400" cy="1470025"/>
          </a:xfrm>
        </p:spPr>
        <p:txBody>
          <a:bodyPr>
            <a:normAutofit/>
          </a:bodyPr>
          <a:lstStyle/>
          <a:p>
            <a:r>
              <a:rPr lang="en-GB" dirty="0" smtClean="0">
                <a:effectLst>
                  <a:outerShdw blurRad="38100" dist="38100" dir="2700000" algn="tl">
                    <a:srgbClr val="000000">
                      <a:alpha val="43137"/>
                    </a:srgbClr>
                  </a:outerShdw>
                </a:effectLst>
              </a:rPr>
              <a:t>INNOVATION AND ENTREPREUNERSHIP UNIT</a:t>
            </a:r>
            <a:endParaRPr lang="el-GR"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42254" y="3789040"/>
            <a:ext cx="6400800" cy="1752600"/>
          </a:xfrm>
        </p:spPr>
        <p:txBody>
          <a:bodyPr/>
          <a:lstStyle/>
          <a:p>
            <a:r>
              <a:rPr lang="en-GB" dirty="0" smtClean="0">
                <a:solidFill>
                  <a:schemeClr val="accent1">
                    <a:lumMod val="50000"/>
                  </a:schemeClr>
                </a:solidFill>
                <a:effectLst>
                  <a:outerShdw blurRad="38100" dist="38100" dir="2700000" algn="tl">
                    <a:srgbClr val="000000">
                      <a:alpha val="43137"/>
                    </a:srgbClr>
                  </a:outerShdw>
                </a:effectLst>
              </a:rPr>
              <a:t>INTERNATIONAL HELLENIC UNIVERSITY</a:t>
            </a:r>
            <a:endParaRPr lang="el-GR" dirty="0">
              <a:solidFill>
                <a:schemeClr val="accent1">
                  <a:lumMod val="50000"/>
                </a:schemeClr>
              </a:solidFill>
              <a:effectLst>
                <a:outerShdw blurRad="38100" dist="38100" dir="2700000" algn="tl">
                  <a:srgbClr val="000000">
                    <a:alpha val="43137"/>
                  </a:srgbClr>
                </a:outerShdw>
              </a:effectLst>
            </a:endParaRPr>
          </a:p>
        </p:txBody>
      </p:sp>
      <p:pic>
        <p:nvPicPr>
          <p:cNvPr id="4" name="Picture 3" descr="\\192.168.2.21\GoFlex Home Public\IHU Photo-Video Gallery\School of Technology\Pictures\Pictures\Logos\IHU_logo_blue_en.jpg"/>
          <p:cNvPicPr>
            <a:picLocks noChangeAspect="1" noChangeArrowheads="1"/>
          </p:cNvPicPr>
          <p:nvPr/>
        </p:nvPicPr>
        <p:blipFill>
          <a:blip r:embed="rId4" cstate="print"/>
          <a:srcRect/>
          <a:stretch>
            <a:fillRect/>
          </a:stretch>
        </p:blipFill>
        <p:spPr bwMode="auto">
          <a:xfrm>
            <a:off x="6896432" y="6111875"/>
            <a:ext cx="2239963" cy="746125"/>
          </a:xfrm>
          <a:prstGeom prst="rect">
            <a:avLst/>
          </a:prstGeom>
          <a:noFill/>
          <a:effectLst>
            <a:outerShdw blurRad="50800" dist="50800" dir="5400000" sx="1000" sy="1000" algn="ctr" rotWithShape="0">
              <a:srgbClr val="000000"/>
            </a:outerShdw>
          </a:effectLs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5" y="6215065"/>
            <a:ext cx="2699719" cy="642935"/>
          </a:xfrm>
          <a:prstGeom prst="rect">
            <a:avLst/>
          </a:prstGeom>
        </p:spPr>
      </p:pic>
      <p:sp>
        <p:nvSpPr>
          <p:cNvPr id="7" name="Footer Placeholder 6"/>
          <p:cNvSpPr>
            <a:spLocks noGrp="1"/>
          </p:cNvSpPr>
          <p:nvPr>
            <p:ph type="ftr" sz="quarter" idx="11"/>
          </p:nvPr>
        </p:nvSpPr>
        <p:spPr>
          <a:xfrm>
            <a:off x="2843808" y="6356350"/>
            <a:ext cx="3672408" cy="365125"/>
          </a:xfrm>
        </p:spPr>
        <p:txBody>
          <a:bodyPr/>
          <a:lstStyle/>
          <a:p>
            <a:r>
              <a:rPr lang="en-GB" dirty="0" smtClean="0"/>
              <a:t>INNOVATION AND ENTREPREUNERSHIP UNIT</a:t>
            </a:r>
            <a:endParaRPr lang="el-GR" dirty="0"/>
          </a:p>
        </p:txBody>
      </p:sp>
    </p:spTree>
    <p:extLst>
      <p:ext uri="{BB962C8B-B14F-4D97-AF65-F5344CB8AC3E}">
        <p14:creationId xmlns:p14="http://schemas.microsoft.com/office/powerpoint/2010/main" val="32579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054" y="4870"/>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6" name="Picture 5"/>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36773" y="15986"/>
            <a:ext cx="3413933" cy="1052736"/>
          </a:xfrm>
          <a:prstGeom prst="rect">
            <a:avLst/>
          </a:prstGeom>
        </p:spPr>
      </p:pic>
      <p:sp>
        <p:nvSpPr>
          <p:cNvPr id="7" name="Footer Placeholder 3"/>
          <p:cNvSpPr txBox="1">
            <a:spLocks/>
          </p:cNvSpPr>
          <p:nvPr/>
        </p:nvSpPr>
        <p:spPr>
          <a:xfrm>
            <a:off x="5076056" y="6353969"/>
            <a:ext cx="3816424"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mtClean="0"/>
              <a:t>ΜΟΝΑΔΑ ΚΑΙΝΟΤΟΜΙΑΣ ΚΑΙ ΕΠΙΧΕΙΡΗΜΑΤΙΚΟΤΗΤΑΣ (Μ.Ο.Κ.Ε.)</a:t>
            </a:r>
            <a:endParaRPr lang="el-GR" dirty="0"/>
          </a:p>
        </p:txBody>
      </p:sp>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2" y="6215065"/>
            <a:ext cx="2699719" cy="642935"/>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2209751557"/>
              </p:ext>
            </p:extLst>
          </p:nvPr>
        </p:nvGraphicFramePr>
        <p:xfrm>
          <a:off x="4478706" y="1484784"/>
          <a:ext cx="4572000" cy="3103240"/>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10"/>
          <p:cNvSpPr>
            <a:spLocks noGrp="1"/>
          </p:cNvSpPr>
          <p:nvPr>
            <p:ph idx="1"/>
          </p:nvPr>
        </p:nvSpPr>
        <p:spPr>
          <a:xfrm>
            <a:off x="179512" y="1628800"/>
            <a:ext cx="8229600" cy="4525963"/>
          </a:xfrm>
        </p:spPr>
        <p:txBody>
          <a:bodyPr/>
          <a:lstStyle/>
          <a:p>
            <a:pPr marL="0" indent="0">
              <a:buNone/>
            </a:pPr>
            <a:r>
              <a:rPr lang="en-GB" dirty="0" smtClean="0"/>
              <a:t>The course is open to all</a:t>
            </a:r>
            <a:endParaRPr lang="el-GR" dirty="0" smtClean="0"/>
          </a:p>
          <a:p>
            <a:pPr marL="0" indent="0">
              <a:buNone/>
            </a:pPr>
            <a:r>
              <a:rPr lang="en-GB" dirty="0" smtClean="0"/>
              <a:t>students of International</a:t>
            </a:r>
            <a:endParaRPr lang="el-GR" dirty="0" smtClean="0"/>
          </a:p>
          <a:p>
            <a:pPr marL="0" indent="0">
              <a:buNone/>
            </a:pPr>
            <a:r>
              <a:rPr lang="en-GB" dirty="0" smtClean="0"/>
              <a:t>Hellenic University</a:t>
            </a:r>
            <a:endParaRPr lang="el-GR" dirty="0" smtClean="0"/>
          </a:p>
        </p:txBody>
      </p:sp>
    </p:spTree>
    <p:extLst>
      <p:ext uri="{BB962C8B-B14F-4D97-AF65-F5344CB8AC3E}">
        <p14:creationId xmlns:p14="http://schemas.microsoft.com/office/powerpoint/2010/main" val="125160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764704"/>
            <a:ext cx="8229600" cy="1143000"/>
          </a:xfrm>
        </p:spPr>
        <p:txBody>
          <a:bodyPr/>
          <a:lstStyle/>
          <a:p>
            <a:r>
              <a:rPr lang="el-GR" dirty="0">
                <a:effectLst>
                  <a:outerShdw blurRad="38100" dist="38100" dir="2700000" algn="tl">
                    <a:srgbClr val="000000">
                      <a:alpha val="43137"/>
                    </a:srgbClr>
                  </a:outerShdw>
                </a:effectLst>
              </a:rPr>
              <a:t>4. </a:t>
            </a:r>
            <a:r>
              <a:rPr lang="en-GB" dirty="0" smtClean="0">
                <a:effectLst>
                  <a:outerShdw blurRad="38100" dist="38100" dir="2700000" algn="tl">
                    <a:srgbClr val="000000">
                      <a:alpha val="43137"/>
                    </a:srgbClr>
                  </a:outerShdw>
                </a:effectLst>
              </a:rPr>
              <a:t>CONTACTS &amp; NETWORKING</a:t>
            </a:r>
            <a:endParaRPr lang="el-GR" dirty="0"/>
          </a:p>
        </p:txBody>
      </p:sp>
      <p:sp>
        <p:nvSpPr>
          <p:cNvPr id="5" name="Rectangle 4"/>
          <p:cNvSpPr/>
          <p:nvPr/>
        </p:nvSpPr>
        <p:spPr bwMode="auto">
          <a:xfrm>
            <a:off x="-25400" y="-8744"/>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6" name="Picture 5"/>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36773" y="15986"/>
            <a:ext cx="3413933" cy="1052736"/>
          </a:xfrm>
          <a:prstGeom prst="rect">
            <a:avLst/>
          </a:prstGeom>
        </p:spPr>
      </p:pic>
      <p:sp>
        <p:nvSpPr>
          <p:cNvPr id="7" name="Content Placeholder 9"/>
          <p:cNvSpPr txBox="1">
            <a:spLocks/>
          </p:cNvSpPr>
          <p:nvPr/>
        </p:nvSpPr>
        <p:spPr>
          <a:xfrm>
            <a:off x="565210" y="1556792"/>
            <a:ext cx="8229600" cy="47133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Font typeface="Arial" panose="020B0604020202020204" pitchFamily="34" charset="0"/>
              <a:buNone/>
              <a:defRPr/>
            </a:pPr>
            <a:r>
              <a:rPr lang="en-GB" sz="1800" dirty="0" smtClean="0">
                <a:latin typeface="Corbel" panose="020B0503020204020204" pitchFamily="34" charset="0"/>
              </a:rPr>
              <a:t>Our Unit managed to open channels of communication with important Greek and International companies</a:t>
            </a:r>
            <a:endParaRPr lang="en-US" sz="1700" b="1" dirty="0" smtClean="0">
              <a:solidFill>
                <a:schemeClr val="tx2"/>
              </a:solidFill>
              <a:latin typeface="Corbel" pitchFamily="34" charset="0"/>
            </a:endParaRPr>
          </a:p>
          <a:p>
            <a:pPr lvl="1" algn="just">
              <a:buFont typeface="Arial" panose="020B0604020202020204" pitchFamily="34" charset="0"/>
              <a:buNone/>
              <a:defRPr/>
            </a:pPr>
            <a:endParaRPr lang="en-US" sz="1600" dirty="0">
              <a:latin typeface="Corbel"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22639"/>
          <a:stretch/>
        </p:blipFill>
        <p:spPr>
          <a:xfrm>
            <a:off x="3059832" y="4234805"/>
            <a:ext cx="1842170" cy="4762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163793"/>
            <a:ext cx="2566022" cy="64868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7255" y="3204500"/>
            <a:ext cx="2316335" cy="56726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3590" y="4126209"/>
            <a:ext cx="1661617" cy="672559"/>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403648" y="5334776"/>
            <a:ext cx="2675857" cy="654230"/>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10618" t="24681" r="11688" b="25319"/>
          <a:stretch/>
        </p:blipFill>
        <p:spPr>
          <a:xfrm>
            <a:off x="5868142" y="5467697"/>
            <a:ext cx="2634532" cy="676276"/>
          </a:xfrm>
          <a:prstGeom prst="rect">
            <a:avLst/>
          </a:prstGeom>
        </p:spPr>
      </p:pic>
      <p:sp>
        <p:nvSpPr>
          <p:cNvPr id="14" name="Footer Placeholder 3"/>
          <p:cNvSpPr>
            <a:spLocks noGrp="1"/>
          </p:cNvSpPr>
          <p:nvPr>
            <p:ph type="ftr" sz="quarter" idx="11"/>
          </p:nvPr>
        </p:nvSpPr>
        <p:spPr>
          <a:xfrm>
            <a:off x="5076056" y="6353969"/>
            <a:ext cx="3816424" cy="365125"/>
          </a:xfrm>
        </p:spPr>
        <p:txBody>
          <a:bodyPr/>
          <a:lstStyle/>
          <a:p>
            <a:r>
              <a:rPr lang="en-GB" dirty="0" smtClean="0"/>
              <a:t>INNOVATION AND ENTREPREUNERSHIP UNIT</a:t>
            </a:r>
            <a:endParaRPr lang="el-GR" dirty="0"/>
          </a:p>
        </p:txBody>
      </p:sp>
      <p:pic>
        <p:nvPicPr>
          <p:cNvPr id="15"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82" y="6215065"/>
            <a:ext cx="2699719" cy="642935"/>
          </a:xfrm>
          <a:prstGeom prst="rect">
            <a:avLst/>
          </a:prstGeom>
        </p:spPr>
      </p:pic>
    </p:spTree>
    <p:extLst>
      <p:ext uri="{BB962C8B-B14F-4D97-AF65-F5344CB8AC3E}">
        <p14:creationId xmlns:p14="http://schemas.microsoft.com/office/powerpoint/2010/main" val="280448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768251"/>
            <a:ext cx="8229600" cy="1143000"/>
          </a:xfrm>
        </p:spPr>
        <p:txBody>
          <a:bodyPr/>
          <a:lstStyle/>
          <a:p>
            <a:r>
              <a:rPr lang="el-GR" dirty="0" smtClean="0">
                <a:effectLst>
                  <a:outerShdw blurRad="38100" dist="38100" dir="2700000" algn="tl">
                    <a:srgbClr val="000000">
                      <a:alpha val="43137"/>
                    </a:srgbClr>
                  </a:outerShdw>
                </a:effectLst>
              </a:rPr>
              <a:t>5. </a:t>
            </a:r>
            <a:r>
              <a:rPr lang="en-GB" dirty="0" smtClean="0">
                <a:effectLst>
                  <a:outerShdw blurRad="38100" dist="38100" dir="2700000" algn="tl">
                    <a:srgbClr val="000000">
                      <a:alpha val="43137"/>
                    </a:srgbClr>
                  </a:outerShdw>
                </a:effectLst>
              </a:rPr>
              <a:t>COMPANY VISITS</a:t>
            </a:r>
            <a:endParaRPr lang="el-G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772816"/>
            <a:ext cx="8229600" cy="4525963"/>
          </a:xfrm>
        </p:spPr>
        <p:txBody>
          <a:bodyPr>
            <a:normAutofit/>
          </a:bodyPr>
          <a:lstStyle/>
          <a:p>
            <a:pPr marL="0" indent="0" algn="just">
              <a:buNone/>
            </a:pPr>
            <a:r>
              <a:rPr lang="en-GB" sz="3600" dirty="0" smtClean="0"/>
              <a:t>Each year the Innovation and Entrepreunership Unit is organising visits to the biggest companies of N. Greece, aiming to make students familiar with the business community and the establishment of foundations for later synergies and business initiatives</a:t>
            </a:r>
            <a:r>
              <a:rPr lang="el-GR" sz="3600" dirty="0" smtClean="0"/>
              <a:t>.</a:t>
            </a:r>
          </a:p>
        </p:txBody>
      </p:sp>
      <p:sp>
        <p:nvSpPr>
          <p:cNvPr id="4" name="Footer Placeholder 3"/>
          <p:cNvSpPr>
            <a:spLocks noGrp="1"/>
          </p:cNvSpPr>
          <p:nvPr>
            <p:ph type="ftr" sz="quarter" idx="11"/>
          </p:nvPr>
        </p:nvSpPr>
        <p:spPr>
          <a:xfrm>
            <a:off x="5471592" y="6336085"/>
            <a:ext cx="3672408" cy="365125"/>
          </a:xfrm>
        </p:spPr>
        <p:txBody>
          <a:bodyPr/>
          <a:lstStyle/>
          <a:p>
            <a:r>
              <a:rPr lang="en-GB" dirty="0" smtClean="0"/>
              <a:t>INNOVATION AND ENTREPREUNERSHIP UNIT</a:t>
            </a:r>
            <a:endParaRPr lang="el-GR" dirty="0"/>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9" y="6197181"/>
            <a:ext cx="2699719" cy="642935"/>
          </a:xfrm>
          <a:prstGeom prst="rect">
            <a:avLst/>
          </a:prstGeom>
        </p:spPr>
      </p:pic>
      <p:sp>
        <p:nvSpPr>
          <p:cNvPr id="10" name="Rectangle 9"/>
          <p:cNvSpPr/>
          <p:nvPr/>
        </p:nvSpPr>
        <p:spPr bwMode="auto">
          <a:xfrm>
            <a:off x="-25400" y="-8744"/>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11" name="Picture 10"/>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36773" y="15986"/>
            <a:ext cx="3413933" cy="1052736"/>
          </a:xfrm>
          <a:prstGeom prst="rect">
            <a:avLst/>
          </a:prstGeom>
        </p:spPr>
      </p:pic>
    </p:spTree>
    <p:extLst>
      <p:ext uri="{BB962C8B-B14F-4D97-AF65-F5344CB8AC3E}">
        <p14:creationId xmlns:p14="http://schemas.microsoft.com/office/powerpoint/2010/main" val="3424053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228" y="3965564"/>
            <a:ext cx="2797596" cy="2098197"/>
          </a:xfrm>
          <a:prstGeom prst="rect">
            <a:avLst/>
          </a:prstGeom>
          <a:ln>
            <a:noFill/>
          </a:ln>
          <a:effectLst>
            <a:outerShdw blurRad="292100" dist="139700" dir="2700000" algn="tl" rotWithShape="0">
              <a:srgbClr val="333333">
                <a:alpha val="65000"/>
              </a:srgbClr>
            </a:outerShdw>
          </a:effectLst>
        </p:spPr>
      </p:pic>
      <p:sp>
        <p:nvSpPr>
          <p:cNvPr id="3" name="Θέση περιεχομένου 2"/>
          <p:cNvSpPr>
            <a:spLocks noGrp="1"/>
          </p:cNvSpPr>
          <p:nvPr>
            <p:ph idx="1"/>
          </p:nvPr>
        </p:nvSpPr>
        <p:spPr>
          <a:xfrm>
            <a:off x="251520" y="1343469"/>
            <a:ext cx="8496944" cy="4525963"/>
          </a:xfrm>
        </p:spPr>
        <p:txBody>
          <a:bodyPr/>
          <a:lstStyle/>
          <a:p>
            <a:pPr marL="0" indent="0">
              <a:buNone/>
            </a:pPr>
            <a:endParaRPr lang="el-GR" dirty="0" smtClean="0"/>
          </a:p>
          <a:p>
            <a:pPr marL="0" indent="0">
              <a:buNone/>
            </a:pPr>
            <a:r>
              <a:rPr lang="en-GB" sz="3000" dirty="0" smtClean="0"/>
              <a:t>MASOUTIS S.A</a:t>
            </a:r>
            <a:r>
              <a:rPr lang="el-GR" sz="3000" dirty="0" smtClean="0"/>
              <a:t>. (Μ</a:t>
            </a:r>
            <a:r>
              <a:rPr lang="en-GB" sz="3000" dirty="0" smtClean="0"/>
              <a:t>ay</a:t>
            </a:r>
            <a:r>
              <a:rPr lang="el-GR" sz="3000" dirty="0" smtClean="0"/>
              <a:t> 2015)</a:t>
            </a:r>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                              </a:t>
            </a:r>
            <a:r>
              <a:rPr lang="en-US" dirty="0" err="1" smtClean="0"/>
              <a:t>Agrivitex</a:t>
            </a:r>
            <a:r>
              <a:rPr lang="el-GR" dirty="0" smtClean="0"/>
              <a:t> </a:t>
            </a:r>
            <a:r>
              <a:rPr lang="en-US" dirty="0"/>
              <a:t>Energy </a:t>
            </a:r>
            <a:r>
              <a:rPr lang="en-GB" dirty="0" smtClean="0"/>
              <a:t>S</a:t>
            </a:r>
            <a:r>
              <a:rPr lang="el-GR" dirty="0" smtClean="0"/>
              <a:t>.</a:t>
            </a:r>
            <a:r>
              <a:rPr lang="en-GB" dirty="0" smtClean="0"/>
              <a:t>A</a:t>
            </a:r>
            <a:r>
              <a:rPr lang="el-GR" dirty="0" smtClean="0"/>
              <a:t>.</a:t>
            </a:r>
            <a:r>
              <a:rPr lang="en-US" dirty="0" smtClean="0"/>
              <a:t> </a:t>
            </a:r>
            <a:endParaRPr lang="el-GR" dirty="0" smtClean="0"/>
          </a:p>
          <a:p>
            <a:pPr marL="0" indent="0">
              <a:buNone/>
            </a:pPr>
            <a:r>
              <a:rPr lang="el-GR" dirty="0"/>
              <a:t> </a:t>
            </a:r>
            <a:r>
              <a:rPr lang="el-GR" dirty="0" smtClean="0"/>
              <a:t>                                   (</a:t>
            </a:r>
            <a:r>
              <a:rPr lang="en-GB" dirty="0" smtClean="0"/>
              <a:t>May</a:t>
            </a:r>
            <a:r>
              <a:rPr lang="el-GR" dirty="0" smtClean="0"/>
              <a:t> </a:t>
            </a:r>
            <a:r>
              <a:rPr lang="el-GR" dirty="0"/>
              <a:t>2013)</a:t>
            </a:r>
          </a:p>
          <a:p>
            <a:pPr marL="0" indent="0">
              <a:buNone/>
            </a:pPr>
            <a:endParaRPr lang="el-GR" dirty="0" smtClean="0"/>
          </a:p>
        </p:txBody>
      </p:sp>
      <p:sp>
        <p:nvSpPr>
          <p:cNvPr id="4" name="Θέση υποσέλιδου 3"/>
          <p:cNvSpPr>
            <a:spLocks noGrp="1"/>
          </p:cNvSpPr>
          <p:nvPr>
            <p:ph type="ftr" sz="quarter" idx="11"/>
          </p:nvPr>
        </p:nvSpPr>
        <p:spPr>
          <a:xfrm>
            <a:off x="5508104" y="6353969"/>
            <a:ext cx="3456384" cy="365125"/>
          </a:xfrm>
        </p:spPr>
        <p:txBody>
          <a:bodyPr/>
          <a:lstStyle/>
          <a:p>
            <a:r>
              <a:rPr lang="en-GB" dirty="0" smtClean="0"/>
              <a:t>INNOVATION AND ENTREPREUNERSHIP UNIT</a:t>
            </a:r>
            <a:endParaRPr lang="el-GR" dirty="0"/>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13" y="6215065"/>
            <a:ext cx="2699719" cy="642935"/>
          </a:xfrm>
          <a:prstGeom prst="rect">
            <a:avLst/>
          </a:prstGeom>
        </p:spPr>
      </p:pic>
      <p:sp>
        <p:nvSpPr>
          <p:cNvPr id="11" name="Rectangle 10"/>
          <p:cNvSpPr/>
          <p:nvPr/>
        </p:nvSpPr>
        <p:spPr bwMode="auto">
          <a:xfrm>
            <a:off x="-25400" y="-8744"/>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12" name="Picture 11"/>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36773" y="15986"/>
            <a:ext cx="3413933" cy="1052736"/>
          </a:xfrm>
          <a:prstGeom prst="rect">
            <a:avLst/>
          </a:prstGeom>
        </p:spPr>
      </p:pic>
      <p:pic>
        <p:nvPicPr>
          <p:cNvPr id="2050" name="Picture 2" descr="\\filesrv\Shared Area\Administration\MOKE\Eggrafa\Επισκέψεις σε Επιχ\Masoutis\IMG_52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1318" y="1268760"/>
            <a:ext cx="3168352" cy="200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196752"/>
            <a:ext cx="8229600" cy="1008112"/>
          </a:xfrm>
        </p:spPr>
        <p:txBody>
          <a:bodyPr>
            <a:normAutofit fontScale="90000"/>
          </a:bodyPr>
          <a:lstStyle/>
          <a:p>
            <a:r>
              <a:rPr lang="el-GR" dirty="0" smtClean="0">
                <a:effectLst>
                  <a:outerShdw blurRad="38100" dist="38100" dir="2700000" algn="tl">
                    <a:srgbClr val="000000">
                      <a:alpha val="43137"/>
                    </a:srgbClr>
                  </a:outerShdw>
                </a:effectLst>
              </a:rPr>
              <a:t>6. </a:t>
            </a:r>
            <a:r>
              <a:rPr lang="en-GB" dirty="0" smtClean="0">
                <a:effectLst>
                  <a:outerShdw blurRad="38100" dist="38100" dir="2700000" algn="tl">
                    <a:srgbClr val="000000">
                      <a:alpha val="43137"/>
                    </a:srgbClr>
                  </a:outerShdw>
                </a:effectLst>
              </a:rPr>
              <a:t>EVENTS</a:t>
            </a:r>
            <a:r>
              <a:rPr lang="el-GR" dirty="0" smtClean="0">
                <a:effectLst>
                  <a:outerShdw blurRad="38100" dist="38100" dir="2700000" algn="tl">
                    <a:srgbClr val="000000">
                      <a:alpha val="43137"/>
                    </a:srgbClr>
                  </a:outerShdw>
                </a:effectLst>
              </a:rPr>
              <a:t> &amp;</a:t>
            </a:r>
            <a:r>
              <a:rPr lang="en-GB" dirty="0" smtClean="0">
                <a:effectLst>
                  <a:outerShdw blurRad="38100" dist="38100" dir="2700000" algn="tl">
                    <a:srgbClr val="000000">
                      <a:alpha val="43137"/>
                    </a:srgbClr>
                  </a:outerShdw>
                </a:effectLst>
              </a:rPr>
              <a:t> COMPETITIONS ORGANISATION</a:t>
            </a:r>
            <a:endParaRPr lang="el-G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2332037"/>
            <a:ext cx="8229600" cy="4525963"/>
          </a:xfrm>
        </p:spPr>
        <p:txBody>
          <a:bodyPr>
            <a:normAutofit/>
          </a:bodyPr>
          <a:lstStyle/>
          <a:p>
            <a:pPr algn="just">
              <a:buFont typeface="Wingdings" panose="05000000000000000000" pitchFamily="2" charset="2"/>
              <a:buChar char="ü"/>
            </a:pPr>
            <a:r>
              <a:rPr lang="en-GB" dirty="0" smtClean="0"/>
              <a:t>I&amp;E Unit is co-organising, along with the Economic University of Athens and the University of Nicosia of the </a:t>
            </a:r>
            <a:r>
              <a:rPr lang="en-GB" b="1" dirty="0" err="1" smtClean="0"/>
              <a:t>Ennovation</a:t>
            </a:r>
            <a:r>
              <a:rPr lang="en-GB" dirty="0" smtClean="0"/>
              <a:t> competition. </a:t>
            </a:r>
          </a:p>
          <a:p>
            <a:pPr algn="just">
              <a:buFont typeface="Wingdings" panose="05000000000000000000" pitchFamily="2" charset="2"/>
              <a:buChar char="ü"/>
            </a:pPr>
            <a:r>
              <a:rPr lang="en-GB" dirty="0" smtClean="0"/>
              <a:t>Annual organisation of the </a:t>
            </a:r>
            <a:r>
              <a:rPr lang="en-US" dirty="0" smtClean="0"/>
              <a:t>Innovation Days</a:t>
            </a:r>
            <a:endParaRPr lang="en-GB" dirty="0" smtClean="0"/>
          </a:p>
        </p:txBody>
      </p:sp>
      <p:sp>
        <p:nvSpPr>
          <p:cNvPr id="4" name="Footer Placeholder 3"/>
          <p:cNvSpPr>
            <a:spLocks noGrp="1"/>
          </p:cNvSpPr>
          <p:nvPr>
            <p:ph type="ftr" sz="quarter" idx="11"/>
          </p:nvPr>
        </p:nvSpPr>
        <p:spPr>
          <a:xfrm>
            <a:off x="5306290" y="6353969"/>
            <a:ext cx="3744416" cy="365125"/>
          </a:xfrm>
        </p:spPr>
        <p:txBody>
          <a:bodyPr/>
          <a:lstStyle/>
          <a:p>
            <a:r>
              <a:rPr lang="en-GB" dirty="0" smtClean="0"/>
              <a:t>INNOVATION AND ENTREPREUNERSHIP UNIT</a:t>
            </a:r>
            <a:endParaRPr lang="el-GR" dirty="0"/>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41" y="6215065"/>
            <a:ext cx="2699719" cy="642935"/>
          </a:xfrm>
          <a:prstGeom prst="rect">
            <a:avLst/>
          </a:prstGeom>
        </p:spPr>
      </p:pic>
      <p:sp>
        <p:nvSpPr>
          <p:cNvPr id="10" name="Rectangle 9"/>
          <p:cNvSpPr/>
          <p:nvPr/>
        </p:nvSpPr>
        <p:spPr bwMode="auto">
          <a:xfrm>
            <a:off x="-25400" y="0"/>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11" name="Picture 10"/>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36773" y="15986"/>
            <a:ext cx="3413933" cy="1052736"/>
          </a:xfrm>
          <a:prstGeom prst="rect">
            <a:avLst/>
          </a:prstGeom>
        </p:spPr>
      </p:pic>
    </p:spTree>
    <p:extLst>
      <p:ext uri="{BB962C8B-B14F-4D97-AF65-F5344CB8AC3E}">
        <p14:creationId xmlns:p14="http://schemas.microsoft.com/office/powerpoint/2010/main" val="1353931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2420889"/>
            <a:ext cx="8229600" cy="3456384"/>
          </a:xfrm>
        </p:spPr>
        <p:txBody>
          <a:bodyPr>
            <a:normAutofit/>
          </a:bodyPr>
          <a:lstStyle/>
          <a:p>
            <a:endParaRPr lang="en-GB" dirty="0" smtClean="0"/>
          </a:p>
          <a:p>
            <a:endParaRPr lang="en-GB" dirty="0"/>
          </a:p>
          <a:p>
            <a:endParaRPr lang="en-GB" dirty="0" smtClean="0"/>
          </a:p>
          <a:p>
            <a:endParaRPr lang="en-GB" dirty="0" smtClean="0"/>
          </a:p>
          <a:p>
            <a:endParaRPr lang="en-GB" dirty="0"/>
          </a:p>
          <a:p>
            <a:pPr marL="0" indent="0">
              <a:buNone/>
            </a:pPr>
            <a:endParaRPr lang="en-GB" dirty="0"/>
          </a:p>
          <a:p>
            <a:endParaRPr lang="en-GB" dirty="0" smtClean="0"/>
          </a:p>
          <a:p>
            <a:endParaRPr lang="en-GB" dirty="0"/>
          </a:p>
        </p:txBody>
      </p:sp>
      <p:sp>
        <p:nvSpPr>
          <p:cNvPr id="4" name="Θέση υποσέλιδου 3"/>
          <p:cNvSpPr>
            <a:spLocks noGrp="1"/>
          </p:cNvSpPr>
          <p:nvPr>
            <p:ph type="ftr" sz="quarter" idx="11"/>
          </p:nvPr>
        </p:nvSpPr>
        <p:spPr>
          <a:xfrm>
            <a:off x="5460575" y="6353969"/>
            <a:ext cx="3600400" cy="365125"/>
          </a:xfrm>
        </p:spPr>
        <p:txBody>
          <a:bodyPr/>
          <a:lstStyle/>
          <a:p>
            <a:r>
              <a:rPr lang="en-GB" dirty="0" smtClean="0"/>
              <a:t>INNOVATION AND ENTREPREUNERSHIP UNIT</a:t>
            </a:r>
            <a:endParaRPr lang="el-GR" dirty="0"/>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30" y="6215065"/>
            <a:ext cx="2699719" cy="642935"/>
          </a:xfrm>
          <a:prstGeom prst="rect">
            <a:avLst/>
          </a:prstGeom>
        </p:spPr>
      </p:pic>
      <p:sp>
        <p:nvSpPr>
          <p:cNvPr id="10" name="Rectangle 9"/>
          <p:cNvSpPr/>
          <p:nvPr/>
        </p:nvSpPr>
        <p:spPr bwMode="auto">
          <a:xfrm>
            <a:off x="-25400" y="-8744"/>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11" name="Picture 10"/>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36773" y="15986"/>
            <a:ext cx="3413933" cy="1052736"/>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603961817"/>
              </p:ext>
            </p:extLst>
          </p:nvPr>
        </p:nvGraphicFramePr>
        <p:xfrm>
          <a:off x="179512" y="2204864"/>
          <a:ext cx="4572000" cy="3819525"/>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1259632" y="1109551"/>
            <a:ext cx="4572000" cy="646331"/>
          </a:xfrm>
          <a:prstGeom prst="rect">
            <a:avLst/>
          </a:prstGeom>
        </p:spPr>
        <p:txBody>
          <a:bodyPr>
            <a:spAutoFit/>
          </a:bodyPr>
          <a:lstStyle/>
          <a:p>
            <a:r>
              <a:rPr lang="en-GB" dirty="0" smtClean="0"/>
              <a:t>Currently the competition is on its 3</a:t>
            </a:r>
            <a:r>
              <a:rPr lang="en-GB" baseline="30000" dirty="0" smtClean="0"/>
              <a:t>rd</a:t>
            </a:r>
            <a:r>
              <a:rPr lang="en-GB" dirty="0" smtClean="0"/>
              <a:t> stage and the award is </a:t>
            </a:r>
            <a:r>
              <a:rPr lang="el-GR" dirty="0" smtClean="0"/>
              <a:t>15.000</a:t>
            </a:r>
            <a:r>
              <a:rPr lang="en-GB" dirty="0"/>
              <a:t>€ </a:t>
            </a:r>
            <a:endParaRPr lang="el-GR" dirty="0"/>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550" y="2001122"/>
            <a:ext cx="3830634" cy="78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550" y="3247564"/>
            <a:ext cx="3830634" cy="255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43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68722"/>
            <a:ext cx="8942784" cy="5390059"/>
          </a:xfrm>
        </p:spPr>
        <p:txBody>
          <a:bodyPr>
            <a:noAutofit/>
          </a:bodyPr>
          <a:lstStyle/>
          <a:p>
            <a:pPr marL="0" indent="0" algn="just">
              <a:buNone/>
            </a:pPr>
            <a:r>
              <a:rPr lang="en-US" sz="2400" dirty="0"/>
              <a:t> </a:t>
            </a:r>
            <a:r>
              <a:rPr lang="en-US" sz="2400" dirty="0" smtClean="0"/>
              <a:t>                                          For four days, the youth in Thessaloniki it has </a:t>
            </a:r>
          </a:p>
          <a:p>
            <a:pPr marL="0" indent="0" algn="just">
              <a:buNone/>
            </a:pPr>
            <a:r>
              <a:rPr lang="en-US" sz="2400" dirty="0"/>
              <a:t> </a:t>
            </a:r>
            <a:r>
              <a:rPr lang="en-US" sz="2400" dirty="0" smtClean="0"/>
              <a:t>                                       the opportunity to attend consultative </a:t>
            </a:r>
            <a:r>
              <a:rPr lang="en-US" sz="2400" dirty="0"/>
              <a:t>work of </a:t>
            </a:r>
            <a:endParaRPr lang="en-US" sz="2400" dirty="0" smtClean="0"/>
          </a:p>
          <a:p>
            <a:pPr marL="0" indent="0" algn="just">
              <a:buNone/>
            </a:pPr>
            <a:r>
              <a:rPr lang="en-US" sz="2400" dirty="0"/>
              <a:t> </a:t>
            </a:r>
            <a:r>
              <a:rPr lang="en-US" sz="2400" dirty="0" smtClean="0"/>
              <a:t>                  the </a:t>
            </a:r>
            <a:r>
              <a:rPr lang="en-US" sz="2400" dirty="0"/>
              <a:t>students </a:t>
            </a:r>
            <a:r>
              <a:rPr lang="en-US" sz="2400" dirty="0" smtClean="0"/>
              <a:t>from </a:t>
            </a:r>
            <a:r>
              <a:rPr lang="en-US" sz="2400" dirty="0"/>
              <a:t>the International </a:t>
            </a:r>
            <a:r>
              <a:rPr lang="en-US" sz="2400" dirty="0" smtClean="0"/>
              <a:t>Hellenic University </a:t>
            </a:r>
            <a:r>
              <a:rPr lang="en-US" sz="2400" dirty="0"/>
              <a:t>with companies, </a:t>
            </a:r>
            <a:r>
              <a:rPr lang="en-US" sz="2400" dirty="0" smtClean="0"/>
              <a:t>presentations from </a:t>
            </a:r>
            <a:r>
              <a:rPr lang="en-US" sz="2400" dirty="0"/>
              <a:t>successful start-ups, tools for financial innovation, profiles of major innovation competitions and presentations of the real success stories of the Greek economy by speakers from Greece and abroad</a:t>
            </a:r>
            <a:endParaRPr lang="en-US" sz="2400" dirty="0" smtClean="0"/>
          </a:p>
          <a:p>
            <a:pPr marL="0" indent="0" algn="just">
              <a:buNone/>
            </a:pPr>
            <a:endParaRPr lang="en-US" sz="2400" dirty="0"/>
          </a:p>
          <a:p>
            <a:pPr marL="0" indent="0" algn="just">
              <a:buNone/>
            </a:pPr>
            <a:r>
              <a:rPr lang="en-US" sz="2400" dirty="0" smtClean="0">
                <a:hlinkClick r:id="rId2"/>
              </a:rPr>
              <a:t>www.innovationdays.gr</a:t>
            </a:r>
            <a:r>
              <a:rPr lang="en-US" sz="2400" dirty="0" smtClean="0"/>
              <a:t> </a:t>
            </a:r>
            <a:endParaRPr lang="el-GR" sz="2400" dirty="0"/>
          </a:p>
        </p:txBody>
      </p:sp>
      <p:sp>
        <p:nvSpPr>
          <p:cNvPr id="5" name="Rectangle 4"/>
          <p:cNvSpPr/>
          <p:nvPr/>
        </p:nvSpPr>
        <p:spPr bwMode="auto">
          <a:xfrm>
            <a:off x="-25400" y="-8744"/>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6" name="Picture 5"/>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36773" y="15986"/>
            <a:ext cx="3413933" cy="1052736"/>
          </a:xfrm>
          <a:prstGeom prst="rect">
            <a:avLst/>
          </a:prstGeom>
        </p:spPr>
      </p:pic>
      <p:pic>
        <p:nvPicPr>
          <p:cNvPr id="5124" name="Picture 4" descr="Innovation D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7" y="1055107"/>
            <a:ext cx="2952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9" name="Θέση υποσέλιδου 3"/>
          <p:cNvSpPr txBox="1">
            <a:spLocks/>
          </p:cNvSpPr>
          <p:nvPr/>
        </p:nvSpPr>
        <p:spPr>
          <a:xfrm>
            <a:off x="5460575" y="6353969"/>
            <a:ext cx="36004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smtClean="0"/>
              <a:t>ΜΟΝΑΔΑ ΚΑΙΝΟΤΟΜΙΑΣ ΚΑΙ ΕΠΙΧΕΙΡΗΜΑΤΙΚΟΤΗΤΑΣ (Μ.Ο.Κ.Ε.)</a:t>
            </a:r>
            <a:endParaRPr lang="el-GR" dirty="0"/>
          </a:p>
        </p:txBody>
      </p:sp>
      <p:pic>
        <p:nvPicPr>
          <p:cNvPr id="10"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7" y="6213899"/>
            <a:ext cx="2699719" cy="642935"/>
          </a:xfrm>
          <a:prstGeom prst="rect">
            <a:avLst/>
          </a:prstGeom>
        </p:spPr>
      </p:pic>
    </p:spTree>
    <p:extLst>
      <p:ext uri="{BB962C8B-B14F-4D97-AF65-F5344CB8AC3E}">
        <p14:creationId xmlns:p14="http://schemas.microsoft.com/office/powerpoint/2010/main" val="291096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2149"/>
            <a:ext cx="8229600" cy="1143000"/>
          </a:xfrm>
        </p:spPr>
        <p:txBody>
          <a:bodyPr/>
          <a:lstStyle/>
          <a:p>
            <a:r>
              <a:rPr lang="en-GB" dirty="0" smtClean="0">
                <a:effectLst>
                  <a:outerShdw blurRad="38100" dist="38100" dir="2700000" algn="tl">
                    <a:srgbClr val="000000">
                      <a:alpha val="43137"/>
                    </a:srgbClr>
                  </a:outerShdw>
                </a:effectLst>
              </a:rPr>
              <a:t>WHERE YOU WILL FIND US</a:t>
            </a:r>
            <a:endParaRPr lang="el-G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8370" y="1794123"/>
            <a:ext cx="8229600" cy="4525963"/>
          </a:xfrm>
        </p:spPr>
        <p:txBody>
          <a:bodyPr/>
          <a:lstStyle/>
          <a:p>
            <a:pPr marL="0" indent="0">
              <a:buNone/>
            </a:pPr>
            <a:r>
              <a:rPr lang="en-US" dirty="0" smtClean="0">
                <a:hlinkClick r:id="rId2"/>
              </a:rPr>
              <a:t>http://ecs.ihu.edu.gr/</a:t>
            </a:r>
            <a:endParaRPr lang="en-US" dirty="0" smtClean="0"/>
          </a:p>
          <a:p>
            <a:pPr marL="0" indent="0">
              <a:buNone/>
            </a:pPr>
            <a:r>
              <a:rPr lang="en-GB" dirty="0" smtClean="0"/>
              <a:t>Tel</a:t>
            </a:r>
            <a:r>
              <a:rPr lang="el-GR" dirty="0" smtClean="0"/>
              <a:t>.</a:t>
            </a:r>
            <a:r>
              <a:rPr lang="en-US" dirty="0" smtClean="0"/>
              <a:t> 2310 807574</a:t>
            </a:r>
            <a:endParaRPr lang="el-GR" dirty="0" smtClean="0"/>
          </a:p>
          <a:p>
            <a:pPr marL="0" indent="0">
              <a:buNone/>
            </a:pPr>
            <a:r>
              <a:rPr lang="en-US" dirty="0" smtClean="0"/>
              <a:t>E-mail. </a:t>
            </a:r>
            <a:r>
              <a:rPr lang="en-US" dirty="0" smtClean="0">
                <a:hlinkClick r:id="rId3"/>
              </a:rPr>
              <a:t>F.mavromatidis@ihu.edu.gr</a:t>
            </a:r>
            <a:r>
              <a:rPr lang="en-US" dirty="0" smtClean="0"/>
              <a:t> </a:t>
            </a:r>
            <a:endParaRPr lang="el-GR" dirty="0"/>
          </a:p>
        </p:txBody>
      </p:sp>
      <p:pic>
        <p:nvPicPr>
          <p:cNvPr id="6" name="Picture 4" descr="\\192.168.2.21\GoFlex Home Public\IHU Photo-Video Gallery\School of Technology\Pictures\Pictures\Logos\IHU_logo_blue_en.jpg"/>
          <p:cNvPicPr>
            <a:picLocks noChangeAspect="1" noChangeArrowheads="1"/>
          </p:cNvPicPr>
          <p:nvPr/>
        </p:nvPicPr>
        <p:blipFill>
          <a:blip r:embed="rId4" cstate="print"/>
          <a:srcRect/>
          <a:stretch>
            <a:fillRect/>
          </a:stretch>
        </p:blipFill>
        <p:spPr bwMode="auto">
          <a:xfrm>
            <a:off x="6804247" y="0"/>
            <a:ext cx="2239963" cy="746125"/>
          </a:xfrm>
          <a:prstGeom prst="rect">
            <a:avLst/>
          </a:prstGeom>
          <a:noFill/>
          <a:effectLst>
            <a:outerShdw blurRad="50800" dist="50800" dir="5400000" sx="1000" sy="1000" algn="ctr" rotWithShape="0">
              <a:srgbClr val="000000"/>
            </a:outerShdw>
          </a:effectLst>
          <a:extLst/>
        </p:spPr>
      </p:pic>
      <p:sp>
        <p:nvSpPr>
          <p:cNvPr id="8" name="Rectangle 7"/>
          <p:cNvSpPr/>
          <p:nvPr/>
        </p:nvSpPr>
        <p:spPr bwMode="auto">
          <a:xfrm>
            <a:off x="-21530" y="-171400"/>
            <a:ext cx="9169400" cy="1279873"/>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9" name="Picture 8"/>
          <p:cNvPicPr>
            <a:picLocks noChangeAspect="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45827" y="134911"/>
            <a:ext cx="3413933" cy="1133847"/>
          </a:xfrm>
          <a:prstGeom prst="rect">
            <a:avLst/>
          </a:prstGeom>
        </p:spPr>
      </p:pic>
      <p:sp>
        <p:nvSpPr>
          <p:cNvPr id="10" name="Θέση υποσέλιδου 3"/>
          <p:cNvSpPr txBox="1">
            <a:spLocks/>
          </p:cNvSpPr>
          <p:nvPr/>
        </p:nvSpPr>
        <p:spPr>
          <a:xfrm>
            <a:off x="5460575" y="6353969"/>
            <a:ext cx="36004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mtClean="0"/>
              <a:t>ΜΟΝΑΔΑ ΚΑΙΝΟΤΟΜΙΑΣ ΚΑΙ ΕΠΙΧΕΙΡΗΜΑΤΙΚΟΤΗΤΑΣ (Μ.Ο.Κ.Ε.)</a:t>
            </a:r>
            <a:endParaRPr lang="el-GR" dirty="0"/>
          </a:p>
        </p:txBody>
      </p:sp>
      <p:pic>
        <p:nvPicPr>
          <p:cNvPr id="11"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30" y="6215065"/>
            <a:ext cx="2699719" cy="642935"/>
          </a:xfrm>
          <a:prstGeom prst="rect">
            <a:avLst/>
          </a:prstGeom>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3611" y="4149080"/>
            <a:ext cx="5400599" cy="174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102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96752"/>
            <a:ext cx="8229600" cy="1143000"/>
          </a:xfrm>
        </p:spPr>
        <p:txBody>
          <a:bodyPr>
            <a:normAutofit fontScale="90000"/>
          </a:bodyPr>
          <a:lstStyle/>
          <a:p>
            <a:r>
              <a:rPr lang="en-GB" dirty="0" smtClean="0">
                <a:effectLst>
                  <a:outerShdw blurRad="38100" dist="38100" dir="2700000" algn="tl">
                    <a:srgbClr val="000000">
                      <a:alpha val="43137"/>
                    </a:srgbClr>
                  </a:outerShdw>
                </a:effectLst>
              </a:rPr>
              <a:t>THANK YOU FOR YOUR ATTENDANCE</a:t>
            </a:r>
            <a:endParaRPr lang="el-GR" dirty="0">
              <a:effectLst>
                <a:outerShdw blurRad="38100" dist="38100" dir="2700000" algn="tl">
                  <a:srgbClr val="000000">
                    <a:alpha val="43137"/>
                  </a:srgbClr>
                </a:outerShdw>
              </a:effectLst>
            </a:endParaRPr>
          </a:p>
        </p:txBody>
      </p:sp>
      <p:pic>
        <p:nvPicPr>
          <p:cNvPr id="8" name="Picture 7" descr="\\192.168.2.21\GoFlex Home Public\IHU Photo-Video Gallery\School of Technology\Pictures\Pictures\Logos\IHU_logo_blue_en.jpg"/>
          <p:cNvPicPr>
            <a:picLocks noChangeAspect="1" noChangeArrowheads="1"/>
          </p:cNvPicPr>
          <p:nvPr/>
        </p:nvPicPr>
        <p:blipFill>
          <a:blip r:embed="rId2" cstate="print"/>
          <a:srcRect/>
          <a:stretch>
            <a:fillRect/>
          </a:stretch>
        </p:blipFill>
        <p:spPr bwMode="auto">
          <a:xfrm>
            <a:off x="6804247" y="0"/>
            <a:ext cx="2239963" cy="746125"/>
          </a:xfrm>
          <a:prstGeom prst="rect">
            <a:avLst/>
          </a:prstGeom>
          <a:noFill/>
          <a:effectLst>
            <a:outerShdw blurRad="50800" dist="50800" dir="5400000" sx="1000" sy="1000" algn="ctr" rotWithShape="0">
              <a:srgbClr val="000000"/>
            </a:outerShdw>
          </a:effectLst>
          <a:extLst/>
        </p:spPr>
      </p:pic>
      <p:sp>
        <p:nvSpPr>
          <p:cNvPr id="10" name="Rectangle 9"/>
          <p:cNvSpPr/>
          <p:nvPr/>
        </p:nvSpPr>
        <p:spPr bwMode="auto">
          <a:xfrm>
            <a:off x="-25400" y="-11114"/>
            <a:ext cx="9169400" cy="1279873"/>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11" name="Picture 10"/>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45827" y="134911"/>
            <a:ext cx="3413933" cy="113384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276872"/>
            <a:ext cx="5947006" cy="3815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Θέση υποσέλιδου 3"/>
          <p:cNvSpPr txBox="1">
            <a:spLocks/>
          </p:cNvSpPr>
          <p:nvPr/>
        </p:nvSpPr>
        <p:spPr>
          <a:xfrm>
            <a:off x="5460575" y="6353969"/>
            <a:ext cx="36004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mtClean="0"/>
              <a:t>ΜΟΝΑΔΑ ΚΑΙΝΟΤΟΜΙΑΣ ΚΑΙ ΕΠΙΧΕΙΡΗΜΑΤΙΚΟΤΗΤΑΣ (Μ.Ο.Κ.Ε.)</a:t>
            </a:r>
            <a:endParaRPr lang="el-GR" dirty="0"/>
          </a:p>
        </p:txBody>
      </p:sp>
      <p:pic>
        <p:nvPicPr>
          <p:cNvPr id="13"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30" y="6215065"/>
            <a:ext cx="2699719" cy="642935"/>
          </a:xfrm>
          <a:prstGeom prst="rect">
            <a:avLst/>
          </a:prstGeom>
        </p:spPr>
      </p:pic>
    </p:spTree>
    <p:extLst>
      <p:ext uri="{BB962C8B-B14F-4D97-AF65-F5344CB8AC3E}">
        <p14:creationId xmlns:p14="http://schemas.microsoft.com/office/powerpoint/2010/main" val="3834116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08720"/>
            <a:ext cx="8229600" cy="1143000"/>
          </a:xfrm>
        </p:spPr>
        <p:txBody>
          <a:bodyPr/>
          <a:lstStyle/>
          <a:p>
            <a:r>
              <a:rPr lang="en-GB" dirty="0" smtClean="0">
                <a:effectLst>
                  <a:outerShdw blurRad="38100" dist="38100" dir="2700000" algn="tl">
                    <a:srgbClr val="000000">
                      <a:alpha val="43137"/>
                    </a:srgbClr>
                  </a:outerShdw>
                </a:effectLst>
              </a:rPr>
              <a:t>MISSION</a:t>
            </a:r>
            <a:endParaRPr lang="el-G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4500" y="2002878"/>
            <a:ext cx="8229600" cy="4525963"/>
          </a:xfrm>
        </p:spPr>
        <p:txBody>
          <a:bodyPr/>
          <a:lstStyle/>
          <a:p>
            <a:pPr marL="0" indent="0" algn="just">
              <a:lnSpc>
                <a:spcPct val="125000"/>
              </a:lnSpc>
              <a:spcBef>
                <a:spcPts val="600"/>
              </a:spcBef>
              <a:buNone/>
              <a:defRPr/>
            </a:pPr>
            <a:r>
              <a:rPr lang="en-GB" dirty="0" smtClean="0">
                <a:cs typeface="Arial" pitchFamily="34" charset="0"/>
              </a:rPr>
              <a:t>The active promotion of the </a:t>
            </a:r>
            <a:r>
              <a:rPr lang="en-GB" b="1" dirty="0" smtClean="0">
                <a:cs typeface="Arial" pitchFamily="34" charset="0"/>
              </a:rPr>
              <a:t>Entrepreneurial</a:t>
            </a:r>
            <a:r>
              <a:rPr lang="en-GB" dirty="0" smtClean="0">
                <a:cs typeface="Arial" pitchFamily="34" charset="0"/>
              </a:rPr>
              <a:t> spirit and conception, as well as the cultivation of the </a:t>
            </a:r>
            <a:r>
              <a:rPr lang="en-GB" b="1" dirty="0" smtClean="0">
                <a:cs typeface="Arial" pitchFamily="34" charset="0"/>
              </a:rPr>
              <a:t>Innovation culture </a:t>
            </a:r>
            <a:r>
              <a:rPr lang="en-GB" dirty="0" smtClean="0">
                <a:cs typeface="Arial" pitchFamily="34" charset="0"/>
              </a:rPr>
              <a:t>to students and graduates of the International Hellenic University</a:t>
            </a:r>
            <a:endParaRPr lang="el-GR" dirty="0">
              <a:cs typeface="Arial" pitchFamily="34" charset="0"/>
            </a:endParaRPr>
          </a:p>
        </p:txBody>
      </p:sp>
      <p:sp>
        <p:nvSpPr>
          <p:cNvPr id="4" name="Footer Placeholder 3"/>
          <p:cNvSpPr>
            <a:spLocks noGrp="1"/>
          </p:cNvSpPr>
          <p:nvPr>
            <p:ph type="ftr" sz="quarter" idx="11"/>
          </p:nvPr>
        </p:nvSpPr>
        <p:spPr>
          <a:xfrm>
            <a:off x="5364088" y="6361111"/>
            <a:ext cx="3456384" cy="365125"/>
          </a:xfrm>
        </p:spPr>
        <p:txBody>
          <a:bodyPr/>
          <a:lstStyle/>
          <a:p>
            <a:r>
              <a:rPr lang="en-GB" dirty="0" smtClean="0"/>
              <a:t>INNOVATION AND ENTREPREUNERSHIP UNIT</a:t>
            </a:r>
            <a:endParaRPr lang="el-GR" dirty="0"/>
          </a:p>
        </p:txBody>
      </p:sp>
      <p:sp>
        <p:nvSpPr>
          <p:cNvPr id="10" name="Rectangle 9"/>
          <p:cNvSpPr/>
          <p:nvPr/>
        </p:nvSpPr>
        <p:spPr bwMode="auto">
          <a:xfrm>
            <a:off x="-25400" y="-11114"/>
            <a:ext cx="9169400" cy="1207865"/>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3" y="6222207"/>
            <a:ext cx="2699719" cy="642935"/>
          </a:xfrm>
          <a:prstGeom prst="rect">
            <a:avLst/>
          </a:prstGeom>
        </p:spPr>
      </p:pic>
      <p:pic>
        <p:nvPicPr>
          <p:cNvPr id="11" name="Picture 10"/>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45827" y="134911"/>
            <a:ext cx="3413933" cy="1133847"/>
          </a:xfrm>
          <a:prstGeom prst="rect">
            <a:avLst/>
          </a:prstGeom>
        </p:spPr>
      </p:pic>
    </p:spTree>
    <p:extLst>
      <p:ext uri="{BB962C8B-B14F-4D97-AF65-F5344CB8AC3E}">
        <p14:creationId xmlns:p14="http://schemas.microsoft.com/office/powerpoint/2010/main" val="121495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lstStyle/>
          <a:p>
            <a:r>
              <a:rPr lang="en-GB" dirty="0" smtClean="0">
                <a:effectLst>
                  <a:outerShdw blurRad="38100" dist="38100" dir="2700000" algn="tl">
                    <a:srgbClr val="000000">
                      <a:alpha val="43137"/>
                    </a:srgbClr>
                  </a:outerShdw>
                </a:effectLst>
              </a:rPr>
              <a:t>SCOPE AND AIMS</a:t>
            </a:r>
            <a:endParaRPr lang="el-G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3064" y="1770659"/>
            <a:ext cx="8363272" cy="3746573"/>
          </a:xfrm>
        </p:spPr>
        <p:txBody>
          <a:bodyPr>
            <a:noAutofit/>
          </a:bodyPr>
          <a:lstStyle/>
          <a:p>
            <a:pPr algn="just">
              <a:lnSpc>
                <a:spcPct val="125000"/>
              </a:lnSpc>
              <a:spcBef>
                <a:spcPts val="600"/>
              </a:spcBef>
              <a:buFont typeface="Wingdings" panose="05000000000000000000" pitchFamily="2" charset="2"/>
              <a:buChar char="§"/>
              <a:defRPr/>
            </a:pPr>
            <a:r>
              <a:rPr lang="en-US" sz="1800" dirty="0">
                <a:latin typeface="Corbel" panose="020B0503020204020204" pitchFamily="34" charset="0"/>
                <a:cs typeface="Arial" pitchFamily="34" charset="0"/>
              </a:rPr>
              <a:t>Assist students </a:t>
            </a:r>
            <a:r>
              <a:rPr lang="el-GR" sz="1800" dirty="0">
                <a:latin typeface="Corbel" panose="020B0503020204020204" pitchFamily="34" charset="0"/>
                <a:cs typeface="Arial" pitchFamily="34" charset="0"/>
              </a:rPr>
              <a:t>&amp; </a:t>
            </a:r>
            <a:r>
              <a:rPr lang="en-US" sz="1800" dirty="0">
                <a:latin typeface="Corbel" panose="020B0503020204020204" pitchFamily="34" charset="0"/>
                <a:cs typeface="Arial" pitchFamily="34" charset="0"/>
              </a:rPr>
              <a:t>alumni in discovering and chasing entrepreneurial opportunities</a:t>
            </a:r>
          </a:p>
          <a:p>
            <a:pPr algn="just">
              <a:lnSpc>
                <a:spcPct val="125000"/>
              </a:lnSpc>
              <a:spcBef>
                <a:spcPts val="600"/>
              </a:spcBef>
              <a:buFont typeface="Wingdings" panose="05000000000000000000" pitchFamily="2" charset="2"/>
              <a:buChar char="§"/>
              <a:defRPr/>
            </a:pPr>
            <a:r>
              <a:rPr lang="en-US" sz="1800" dirty="0">
                <a:latin typeface="Corbel" panose="020B0503020204020204" pitchFamily="34" charset="0"/>
                <a:cs typeface="Arial" pitchFamily="34" charset="0"/>
              </a:rPr>
              <a:t>Ensure close cooperation between the university and the business community</a:t>
            </a:r>
            <a:endParaRPr lang="el-GR" sz="1800" dirty="0">
              <a:latin typeface="Corbel" panose="020B0503020204020204" pitchFamily="34" charset="0"/>
              <a:cs typeface="Arial" pitchFamily="34" charset="0"/>
            </a:endParaRPr>
          </a:p>
          <a:p>
            <a:pPr algn="just">
              <a:lnSpc>
                <a:spcPct val="125000"/>
              </a:lnSpc>
              <a:spcBef>
                <a:spcPts val="600"/>
              </a:spcBef>
              <a:buFont typeface="Wingdings" panose="05000000000000000000" pitchFamily="2" charset="2"/>
              <a:buChar char="§"/>
              <a:defRPr/>
            </a:pPr>
            <a:r>
              <a:rPr lang="en-US" sz="1800" dirty="0">
                <a:latin typeface="Corbel" panose="020B0503020204020204" pitchFamily="34" charset="0"/>
                <a:cs typeface="Arial" pitchFamily="34" charset="0"/>
              </a:rPr>
              <a:t>Build a broad network of mentors</a:t>
            </a:r>
            <a:r>
              <a:rPr lang="el-GR" sz="1800" dirty="0">
                <a:latin typeface="Corbel" panose="020B0503020204020204" pitchFamily="34" charset="0"/>
                <a:cs typeface="Arial" pitchFamily="34" charset="0"/>
              </a:rPr>
              <a:t> </a:t>
            </a:r>
            <a:r>
              <a:rPr lang="en-US" sz="1800" dirty="0">
                <a:latin typeface="Corbel" panose="020B0503020204020204" pitchFamily="34" charset="0"/>
                <a:cs typeface="Arial" pitchFamily="34" charset="0"/>
              </a:rPr>
              <a:t>and partners</a:t>
            </a:r>
            <a:endParaRPr lang="el-GR" sz="1800" dirty="0">
              <a:latin typeface="Corbel" panose="020B0503020204020204" pitchFamily="34" charset="0"/>
              <a:cs typeface="Arial" pitchFamily="34" charset="0"/>
            </a:endParaRPr>
          </a:p>
          <a:p>
            <a:pPr algn="just">
              <a:lnSpc>
                <a:spcPct val="125000"/>
              </a:lnSpc>
              <a:spcBef>
                <a:spcPts val="600"/>
              </a:spcBef>
              <a:buFont typeface="Wingdings" panose="05000000000000000000" pitchFamily="2" charset="2"/>
              <a:buChar char="§"/>
              <a:defRPr/>
            </a:pPr>
            <a:r>
              <a:rPr lang="en-US" sz="1800" dirty="0" smtClean="0">
                <a:latin typeface="Corbel" panose="020B0503020204020204" pitchFamily="34" charset="0"/>
                <a:cs typeface="Arial" pitchFamily="34" charset="0"/>
              </a:rPr>
              <a:t>Organisation of events</a:t>
            </a:r>
            <a:r>
              <a:rPr lang="en-US" sz="1800" dirty="0">
                <a:latin typeface="Corbel" panose="020B0503020204020204" pitchFamily="34" charset="0"/>
                <a:cs typeface="Arial" pitchFamily="34" charset="0"/>
              </a:rPr>
              <a:t> </a:t>
            </a:r>
            <a:r>
              <a:rPr lang="en-US" sz="1800" dirty="0" smtClean="0">
                <a:latin typeface="Corbel" panose="020B0503020204020204" pitchFamily="34" charset="0"/>
                <a:cs typeface="Arial" pitchFamily="34" charset="0"/>
              </a:rPr>
              <a:t>and competitions on Innovation and Entrepreneurship </a:t>
            </a:r>
            <a:endParaRPr lang="en-US" sz="1800" dirty="0">
              <a:latin typeface="Corbel" panose="020B0503020204020204" pitchFamily="34" charset="0"/>
              <a:cs typeface="Arial" pitchFamily="34" charset="0"/>
            </a:endParaRPr>
          </a:p>
          <a:p>
            <a:pPr algn="just">
              <a:lnSpc>
                <a:spcPct val="125000"/>
              </a:lnSpc>
              <a:spcBef>
                <a:spcPts val="600"/>
              </a:spcBef>
              <a:buFont typeface="Wingdings" panose="05000000000000000000" pitchFamily="2" charset="2"/>
              <a:buChar char="§"/>
              <a:defRPr/>
            </a:pPr>
            <a:r>
              <a:rPr lang="en-GB" sz="1800" dirty="0" smtClean="0">
                <a:solidFill>
                  <a:schemeClr val="tx1">
                    <a:lumMod val="95000"/>
                    <a:lumOff val="5000"/>
                  </a:schemeClr>
                </a:solidFill>
                <a:latin typeface="Calibri" panose="020F0502020204030204" pitchFamily="34" charset="0"/>
                <a:cs typeface="Arial" pitchFamily="34" charset="0"/>
              </a:rPr>
              <a:t>Creation of workshops with the ability of e-simulation of business operation</a:t>
            </a:r>
            <a:endParaRPr lang="el-GR" sz="1800" dirty="0" smtClean="0">
              <a:solidFill>
                <a:schemeClr val="tx1">
                  <a:lumMod val="95000"/>
                  <a:lumOff val="5000"/>
                </a:schemeClr>
              </a:solidFill>
              <a:latin typeface="Calibri" panose="020F0502020204030204" pitchFamily="34" charset="0"/>
              <a:cs typeface="Arial" pitchFamily="34" charset="0"/>
            </a:endParaRPr>
          </a:p>
          <a:p>
            <a:pPr algn="just">
              <a:lnSpc>
                <a:spcPct val="125000"/>
              </a:lnSpc>
              <a:spcBef>
                <a:spcPts val="600"/>
              </a:spcBef>
              <a:buFont typeface="Wingdings" panose="05000000000000000000" pitchFamily="2" charset="2"/>
              <a:buChar char="§"/>
              <a:defRPr/>
            </a:pPr>
            <a:r>
              <a:rPr lang="en-US" sz="1800" dirty="0" smtClean="0">
                <a:latin typeface="Corbel" panose="020B0503020204020204" pitchFamily="34" charset="0"/>
                <a:cs typeface="Arial" pitchFamily="34" charset="0"/>
              </a:rPr>
              <a:t>Preparation </a:t>
            </a:r>
            <a:r>
              <a:rPr lang="en-US" sz="1800" dirty="0">
                <a:latin typeface="Corbel" panose="020B0503020204020204" pitchFamily="34" charset="0"/>
                <a:cs typeface="Arial" pitchFamily="34" charset="0"/>
              </a:rPr>
              <a:t>educational material &amp; support the entrepreneurship course</a:t>
            </a:r>
          </a:p>
          <a:p>
            <a:pPr algn="just">
              <a:lnSpc>
                <a:spcPct val="125000"/>
              </a:lnSpc>
              <a:spcBef>
                <a:spcPts val="600"/>
              </a:spcBef>
              <a:buFont typeface="Wingdings" panose="05000000000000000000" pitchFamily="2" charset="2"/>
              <a:buChar char="§"/>
              <a:defRPr/>
            </a:pPr>
            <a:r>
              <a:rPr lang="en-GB" sz="1800" dirty="0" smtClean="0">
                <a:latin typeface="Calibri" panose="020F0502020204030204" pitchFamily="34" charset="0"/>
                <a:cs typeface="Arial" pitchFamily="34" charset="0"/>
              </a:rPr>
              <a:t>Partnerships and synergies with the I&amp;E Units of other universities, with public agencies such Chambers of Commerce, Local Councils </a:t>
            </a:r>
            <a:r>
              <a:rPr lang="en-GB" sz="1800" i="1" dirty="0" smtClean="0">
                <a:latin typeface="Calibri" panose="020F0502020204030204" pitchFamily="34" charset="0"/>
                <a:cs typeface="Arial" pitchFamily="34" charset="0"/>
              </a:rPr>
              <a:t>et al </a:t>
            </a:r>
            <a:r>
              <a:rPr lang="en-GB" sz="1800" dirty="0" smtClean="0">
                <a:latin typeface="Calibri" panose="020F0502020204030204" pitchFamily="34" charset="0"/>
                <a:cs typeface="Arial" pitchFamily="34" charset="0"/>
              </a:rPr>
              <a:t>as well as the establishment of international partnerships</a:t>
            </a:r>
            <a:endParaRPr lang="en-GB" sz="1800" i="1" dirty="0" smtClean="0">
              <a:latin typeface="Calibri" panose="020F0502020204030204"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0" y="6215065"/>
            <a:ext cx="2699719" cy="642935"/>
          </a:xfrm>
          <a:prstGeom prst="rect">
            <a:avLst/>
          </a:prstGeom>
        </p:spPr>
      </p:pic>
      <p:sp>
        <p:nvSpPr>
          <p:cNvPr id="6" name="Footer Placeholder 5"/>
          <p:cNvSpPr>
            <a:spLocks noGrp="1"/>
          </p:cNvSpPr>
          <p:nvPr>
            <p:ph type="ftr" sz="quarter" idx="11"/>
          </p:nvPr>
        </p:nvSpPr>
        <p:spPr>
          <a:xfrm>
            <a:off x="5686078" y="6353969"/>
            <a:ext cx="3456384" cy="365125"/>
          </a:xfrm>
        </p:spPr>
        <p:txBody>
          <a:bodyPr/>
          <a:lstStyle/>
          <a:p>
            <a:r>
              <a:rPr lang="en-GB" dirty="0" smtClean="0"/>
              <a:t>INNOVATION AND ENTREPREUNERSHIP UNIT</a:t>
            </a:r>
            <a:endParaRPr lang="el-GR" dirty="0"/>
          </a:p>
        </p:txBody>
      </p:sp>
      <p:sp>
        <p:nvSpPr>
          <p:cNvPr id="8" name="Rectangle 7"/>
          <p:cNvSpPr/>
          <p:nvPr/>
        </p:nvSpPr>
        <p:spPr bwMode="auto">
          <a:xfrm>
            <a:off x="0" y="-11115"/>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9" name="Picture 8"/>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45827" y="1"/>
            <a:ext cx="3413933" cy="1052736"/>
          </a:xfrm>
          <a:prstGeom prst="rect">
            <a:avLst/>
          </a:prstGeom>
        </p:spPr>
      </p:pic>
    </p:spTree>
    <p:extLst>
      <p:ext uri="{BB962C8B-B14F-4D97-AF65-F5344CB8AC3E}">
        <p14:creationId xmlns:p14="http://schemas.microsoft.com/office/powerpoint/2010/main" val="5843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1" y="6237312"/>
            <a:ext cx="2699719" cy="620688"/>
          </a:xfrm>
          <a:prstGeom prst="rect">
            <a:avLst/>
          </a:prstGeom>
        </p:spPr>
      </p:pic>
      <p:sp>
        <p:nvSpPr>
          <p:cNvPr id="2" name="Title 1"/>
          <p:cNvSpPr>
            <a:spLocks noGrp="1"/>
          </p:cNvSpPr>
          <p:nvPr>
            <p:ph type="title"/>
          </p:nvPr>
        </p:nvSpPr>
        <p:spPr>
          <a:xfrm>
            <a:off x="469900" y="836712"/>
            <a:ext cx="8229600" cy="880365"/>
          </a:xfrm>
        </p:spPr>
        <p:txBody>
          <a:bodyPr>
            <a:normAutofit/>
          </a:bodyPr>
          <a:lstStyle/>
          <a:p>
            <a:r>
              <a:rPr lang="en-GB" sz="4000" dirty="0" smtClean="0">
                <a:effectLst>
                  <a:outerShdw blurRad="38100" dist="38100" dir="2700000" algn="tl">
                    <a:srgbClr val="000000">
                      <a:alpha val="43137"/>
                    </a:srgbClr>
                  </a:outerShdw>
                </a:effectLst>
              </a:rPr>
              <a:t>SERVICES</a:t>
            </a:r>
            <a:endParaRPr lang="el-G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8059" y="1628800"/>
            <a:ext cx="8441701" cy="4824536"/>
          </a:xfrm>
        </p:spPr>
        <p:txBody>
          <a:bodyPr>
            <a:noAutofit/>
          </a:bodyPr>
          <a:lstStyle/>
          <a:p>
            <a:pPr algn="just">
              <a:lnSpc>
                <a:spcPct val="125000"/>
              </a:lnSpc>
              <a:spcBef>
                <a:spcPts val="600"/>
              </a:spcBef>
              <a:buFont typeface="+mj-lt"/>
              <a:buAutoNum type="arabicPeriod"/>
              <a:defRPr/>
            </a:pPr>
            <a:r>
              <a:rPr lang="en-US" sz="1800" b="1" dirty="0" smtClean="0">
                <a:solidFill>
                  <a:srgbClr val="00B050"/>
                </a:solidFill>
                <a:latin typeface="Corbel" panose="020B0503020204020204" pitchFamily="34" charset="0"/>
              </a:rPr>
              <a:t>Mentoring</a:t>
            </a:r>
            <a:r>
              <a:rPr lang="el-GR" sz="1800" b="1" dirty="0" smtClean="0">
                <a:solidFill>
                  <a:srgbClr val="00B050"/>
                </a:solidFill>
                <a:latin typeface="Corbel" panose="020B0503020204020204" pitchFamily="34" charset="0"/>
              </a:rPr>
              <a:t>: </a:t>
            </a:r>
            <a:r>
              <a:rPr lang="en-US" sz="1800" dirty="0">
                <a:latin typeface="Corbel" panose="020B0503020204020204" pitchFamily="34" charset="0"/>
                <a:cs typeface="Arial" pitchFamily="34" charset="0"/>
              </a:rPr>
              <a:t>Individual counseling and guidance services for the creation of new businesses</a:t>
            </a:r>
          </a:p>
          <a:p>
            <a:pPr algn="just">
              <a:lnSpc>
                <a:spcPct val="125000"/>
              </a:lnSpc>
              <a:spcBef>
                <a:spcPts val="600"/>
              </a:spcBef>
              <a:buFont typeface="+mj-lt"/>
              <a:buAutoNum type="arabicPeriod"/>
              <a:defRPr/>
            </a:pPr>
            <a:r>
              <a:rPr lang="en-GB" sz="1800" b="1" dirty="0">
                <a:solidFill>
                  <a:srgbClr val="00B050"/>
                </a:solidFill>
                <a:latin typeface="Corbel" panose="020B0503020204020204" pitchFamily="34" charset="0"/>
              </a:rPr>
              <a:t>Student Resources</a:t>
            </a:r>
            <a:r>
              <a:rPr lang="el-GR" sz="1800" b="1" dirty="0" smtClean="0">
                <a:solidFill>
                  <a:srgbClr val="00B050"/>
                </a:solidFill>
                <a:latin typeface="Corbel" panose="020B0503020204020204" pitchFamily="34" charset="0"/>
              </a:rPr>
              <a:t>: </a:t>
            </a:r>
            <a:r>
              <a:rPr lang="en-US" sz="1800" dirty="0">
                <a:latin typeface="Corbel" panose="020B0503020204020204" pitchFamily="34" charset="0"/>
                <a:cs typeface="Arial" pitchFamily="34" charset="0"/>
              </a:rPr>
              <a:t>Providing specialized guides and tools as well as new methods for encouraging and informing prospective startups </a:t>
            </a:r>
            <a:endParaRPr lang="en-US" sz="1800" dirty="0" smtClean="0">
              <a:latin typeface="Corbel" panose="020B0503020204020204" pitchFamily="34" charset="0"/>
              <a:cs typeface="Arial" pitchFamily="34" charset="0"/>
            </a:endParaRPr>
          </a:p>
          <a:p>
            <a:pPr algn="just">
              <a:lnSpc>
                <a:spcPct val="125000"/>
              </a:lnSpc>
              <a:spcBef>
                <a:spcPts val="600"/>
              </a:spcBef>
              <a:buFont typeface="+mj-lt"/>
              <a:buAutoNum type="arabicPeriod"/>
              <a:defRPr/>
            </a:pPr>
            <a:r>
              <a:rPr lang="en-GB" sz="1800" b="1" dirty="0" smtClean="0">
                <a:solidFill>
                  <a:srgbClr val="00B050"/>
                </a:solidFill>
                <a:latin typeface="Corbel" panose="020B0503020204020204" pitchFamily="34" charset="0"/>
              </a:rPr>
              <a:t>Teaching</a:t>
            </a:r>
            <a:r>
              <a:rPr lang="en-US" sz="1800" b="1" dirty="0" smtClean="0">
                <a:solidFill>
                  <a:srgbClr val="00B050"/>
                </a:solidFill>
                <a:latin typeface="Corbel" panose="020B0503020204020204" pitchFamily="34" charset="0"/>
              </a:rPr>
              <a:t>:</a:t>
            </a:r>
            <a:r>
              <a:rPr lang="en-US" sz="1800" b="1" dirty="0" smtClean="0">
                <a:solidFill>
                  <a:schemeClr val="tx2"/>
                </a:solidFill>
                <a:latin typeface="Corbel" panose="020B0503020204020204" pitchFamily="34" charset="0"/>
              </a:rPr>
              <a:t> </a:t>
            </a:r>
            <a:r>
              <a:rPr lang="en-US" sz="1800" dirty="0">
                <a:latin typeface="Corbel" panose="020B0503020204020204" pitchFamily="34" charset="0"/>
                <a:cs typeface="Arial" pitchFamily="34" charset="0"/>
              </a:rPr>
              <a:t>S</a:t>
            </a:r>
            <a:r>
              <a:rPr lang="en-US" sz="1800" dirty="0" smtClean="0">
                <a:latin typeface="Corbel" panose="020B0503020204020204" pitchFamily="34" charset="0"/>
                <a:cs typeface="Arial" pitchFamily="34" charset="0"/>
              </a:rPr>
              <a:t>upport of the second semester optional course on </a:t>
            </a:r>
            <a:r>
              <a:rPr lang="en-US" sz="1800" dirty="0">
                <a:latin typeface="Corbel" panose="020B0503020204020204" pitchFamily="34" charset="0"/>
                <a:cs typeface="Arial" pitchFamily="34" charset="0"/>
              </a:rPr>
              <a:t>innovation and </a:t>
            </a:r>
            <a:r>
              <a:rPr lang="en-US" sz="1800" dirty="0" smtClean="0">
                <a:latin typeface="Corbel" panose="020B0503020204020204" pitchFamily="34" charset="0"/>
                <a:cs typeface="Arial" pitchFamily="34" charset="0"/>
              </a:rPr>
              <a:t>entrepreneurship</a:t>
            </a:r>
            <a:endParaRPr lang="el-GR" sz="1800" dirty="0" smtClean="0">
              <a:latin typeface="Corbel" panose="020B0503020204020204" pitchFamily="34" charset="0"/>
            </a:endParaRPr>
          </a:p>
          <a:p>
            <a:pPr algn="just">
              <a:lnSpc>
                <a:spcPct val="125000"/>
              </a:lnSpc>
              <a:spcBef>
                <a:spcPts val="600"/>
              </a:spcBef>
              <a:buFont typeface="+mj-lt"/>
              <a:buAutoNum type="arabicPeriod"/>
              <a:defRPr/>
            </a:pPr>
            <a:r>
              <a:rPr lang="en-GB" sz="1800" b="1" dirty="0" smtClean="0">
                <a:solidFill>
                  <a:srgbClr val="00B050"/>
                </a:solidFill>
                <a:latin typeface="Corbel" panose="020B0503020204020204" pitchFamily="34" charset="0"/>
              </a:rPr>
              <a:t>Contacts &amp; Networking</a:t>
            </a:r>
            <a:r>
              <a:rPr lang="en-US" sz="1800" b="1" dirty="0" smtClean="0">
                <a:solidFill>
                  <a:srgbClr val="00B050"/>
                </a:solidFill>
                <a:latin typeface="Corbel" panose="020B0503020204020204" pitchFamily="34" charset="0"/>
              </a:rPr>
              <a:t>:</a:t>
            </a:r>
            <a:r>
              <a:rPr lang="en-US" sz="1800" dirty="0" smtClean="0">
                <a:latin typeface="Corbel" panose="020B0503020204020204" pitchFamily="34" charset="0"/>
                <a:cs typeface="Arial" pitchFamily="34" charset="0"/>
              </a:rPr>
              <a:t> Support of start ups to establish contacts and synergies with other companies, research centers and institutions. </a:t>
            </a:r>
          </a:p>
          <a:p>
            <a:pPr algn="just">
              <a:lnSpc>
                <a:spcPct val="125000"/>
              </a:lnSpc>
              <a:spcBef>
                <a:spcPts val="600"/>
              </a:spcBef>
              <a:buFont typeface="+mj-lt"/>
              <a:buAutoNum type="arabicPeriod"/>
              <a:defRPr/>
            </a:pPr>
            <a:r>
              <a:rPr lang="en-GB" sz="1800" b="1" dirty="0" smtClean="0">
                <a:solidFill>
                  <a:srgbClr val="00B050"/>
                </a:solidFill>
                <a:latin typeface="Corbel" panose="020B0503020204020204" pitchFamily="34" charset="0"/>
              </a:rPr>
              <a:t>Company visits</a:t>
            </a:r>
            <a:r>
              <a:rPr lang="en-US" sz="1800" b="1" dirty="0" smtClean="0">
                <a:solidFill>
                  <a:srgbClr val="00B050"/>
                </a:solidFill>
                <a:latin typeface="Corbel" panose="020B0503020204020204" pitchFamily="34" charset="0"/>
              </a:rPr>
              <a:t>: </a:t>
            </a:r>
            <a:r>
              <a:rPr lang="en-US" sz="1800" dirty="0">
                <a:latin typeface="Corbel" panose="020B0503020204020204" pitchFamily="34" charset="0"/>
                <a:cs typeface="Arial" pitchFamily="34" charset="0"/>
              </a:rPr>
              <a:t>Visits to organizations, production entities and companies </a:t>
            </a:r>
            <a:r>
              <a:rPr lang="en-US" sz="1800" dirty="0" smtClean="0">
                <a:latin typeface="Corbel" panose="020B0503020204020204" pitchFamily="34" charset="0"/>
                <a:cs typeface="Arial" pitchFamily="34" charset="0"/>
              </a:rPr>
              <a:t> that represent </a:t>
            </a:r>
            <a:r>
              <a:rPr lang="en-GB" sz="1800" dirty="0" smtClean="0">
                <a:latin typeface="Corbel" panose="020B0503020204020204" pitchFamily="34" charset="0"/>
                <a:cs typeface="Arial" pitchFamily="34" charset="0"/>
              </a:rPr>
              <a:t>examples of successful innovative and entrepreneurial performance</a:t>
            </a:r>
            <a:endParaRPr lang="en-US" sz="1800" dirty="0">
              <a:latin typeface="Corbel" panose="020B0503020204020204" pitchFamily="34" charset="0"/>
              <a:cs typeface="Arial" pitchFamily="34" charset="0"/>
            </a:endParaRPr>
          </a:p>
          <a:p>
            <a:pPr algn="just">
              <a:lnSpc>
                <a:spcPct val="125000"/>
              </a:lnSpc>
              <a:spcBef>
                <a:spcPts val="600"/>
              </a:spcBef>
              <a:buFont typeface="+mj-lt"/>
              <a:buAutoNum type="arabicPeriod"/>
              <a:defRPr/>
            </a:pPr>
            <a:r>
              <a:rPr lang="en-GB" sz="1800" b="1" dirty="0" smtClean="0">
                <a:solidFill>
                  <a:srgbClr val="00B050"/>
                </a:solidFill>
                <a:latin typeface="Corbel" panose="020B0503020204020204" pitchFamily="34" charset="0"/>
              </a:rPr>
              <a:t>Events and holding of competitions</a:t>
            </a:r>
            <a:r>
              <a:rPr lang="el-GR" sz="1800" b="1" dirty="0" smtClean="0">
                <a:solidFill>
                  <a:srgbClr val="00B050"/>
                </a:solidFill>
                <a:latin typeface="Corbel" panose="020B0503020204020204" pitchFamily="34" charset="0"/>
              </a:rPr>
              <a:t>: </a:t>
            </a:r>
            <a:r>
              <a:rPr lang="en-GB" sz="1800" dirty="0" smtClean="0">
                <a:latin typeface="Corbel" panose="020B0503020204020204" pitchFamily="34" charset="0"/>
              </a:rPr>
              <a:t>which allow the promotion of entrepreneurial and innovative ideas of University’s students and alumni. </a:t>
            </a:r>
            <a:endParaRPr lang="el-GR" sz="1800" dirty="0" smtClean="0"/>
          </a:p>
          <a:p>
            <a:pPr marL="0" indent="0">
              <a:buNone/>
            </a:pPr>
            <a:endParaRPr lang="el-GR" sz="1600" dirty="0"/>
          </a:p>
        </p:txBody>
      </p:sp>
      <p:sp>
        <p:nvSpPr>
          <p:cNvPr id="12" name="Footer Placeholder 3"/>
          <p:cNvSpPr>
            <a:spLocks noGrp="1"/>
          </p:cNvSpPr>
          <p:nvPr>
            <p:ph type="ftr" sz="quarter" idx="11"/>
          </p:nvPr>
        </p:nvSpPr>
        <p:spPr>
          <a:xfrm>
            <a:off x="5603376" y="6365093"/>
            <a:ext cx="3456384" cy="365125"/>
          </a:xfrm>
        </p:spPr>
        <p:txBody>
          <a:bodyPr/>
          <a:lstStyle/>
          <a:p>
            <a:r>
              <a:rPr lang="en-GB" dirty="0" smtClean="0"/>
              <a:t>INNOVATION AND ENTREPREUNERSHIP UNIT</a:t>
            </a:r>
            <a:endParaRPr lang="el-GR" dirty="0"/>
          </a:p>
        </p:txBody>
      </p:sp>
      <p:sp>
        <p:nvSpPr>
          <p:cNvPr id="14" name="Rectangle 13"/>
          <p:cNvSpPr/>
          <p:nvPr/>
        </p:nvSpPr>
        <p:spPr bwMode="auto">
          <a:xfrm>
            <a:off x="0" y="2705"/>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15" name="Picture 14"/>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45827" y="1"/>
            <a:ext cx="3413933" cy="1052736"/>
          </a:xfrm>
          <a:prstGeom prst="rect">
            <a:avLst/>
          </a:prstGeom>
        </p:spPr>
      </p:pic>
    </p:spTree>
    <p:extLst>
      <p:ext uri="{BB962C8B-B14F-4D97-AF65-F5344CB8AC3E}">
        <p14:creationId xmlns:p14="http://schemas.microsoft.com/office/powerpoint/2010/main" val="351371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0" y="6523038"/>
            <a:ext cx="9144000" cy="15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flipV="1">
            <a:off x="6732588" y="6597650"/>
            <a:ext cx="1587" cy="182563"/>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17" name="Group 4116"/>
          <p:cNvGrpSpPr/>
          <p:nvPr/>
        </p:nvGrpSpPr>
        <p:grpSpPr>
          <a:xfrm>
            <a:off x="119107" y="1484784"/>
            <a:ext cx="8638027" cy="4896544"/>
            <a:chOff x="139225" y="1628798"/>
            <a:chExt cx="7325632" cy="4433977"/>
          </a:xfrm>
        </p:grpSpPr>
        <p:sp>
          <p:nvSpPr>
            <p:cNvPr id="4128" name="Freeform 4127"/>
            <p:cNvSpPr/>
            <p:nvPr/>
          </p:nvSpPr>
          <p:spPr>
            <a:xfrm>
              <a:off x="139225" y="3550842"/>
              <a:ext cx="1822190" cy="555767"/>
            </a:xfrm>
            <a:custGeom>
              <a:avLst/>
              <a:gdLst>
                <a:gd name="connsiteX0" fmla="*/ 0 w 1822190"/>
                <a:gd name="connsiteY0" fmla="*/ 0 h 555767"/>
                <a:gd name="connsiteX1" fmla="*/ 1822190 w 1822190"/>
                <a:gd name="connsiteY1" fmla="*/ 0 h 555767"/>
                <a:gd name="connsiteX2" fmla="*/ 1822190 w 1822190"/>
                <a:gd name="connsiteY2" fmla="*/ 555767 h 555767"/>
                <a:gd name="connsiteX3" fmla="*/ 0 w 1822190"/>
                <a:gd name="connsiteY3" fmla="*/ 555767 h 555767"/>
                <a:gd name="connsiteX4" fmla="*/ 0 w 1822190"/>
                <a:gd name="connsiteY4" fmla="*/ 0 h 5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190" h="555767">
                  <a:moveTo>
                    <a:pt x="0" y="0"/>
                  </a:moveTo>
                  <a:lnTo>
                    <a:pt x="1822190" y="0"/>
                  </a:lnTo>
                  <a:lnTo>
                    <a:pt x="1822190" y="555767"/>
                  </a:lnTo>
                  <a:lnTo>
                    <a:pt x="0" y="555767"/>
                  </a:lnTo>
                  <a:lnTo>
                    <a:pt x="0" y="0"/>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Student or Alumni</a:t>
              </a:r>
              <a:endParaRPr lang="el-GR" sz="1400" kern="1200" dirty="0"/>
            </a:p>
          </p:txBody>
        </p:sp>
        <p:sp>
          <p:nvSpPr>
            <p:cNvPr id="4129" name="Freeform 4128"/>
            <p:cNvSpPr/>
            <p:nvPr/>
          </p:nvSpPr>
          <p:spPr>
            <a:xfrm>
              <a:off x="2694227" y="2420886"/>
              <a:ext cx="1822190" cy="555767"/>
            </a:xfrm>
            <a:custGeom>
              <a:avLst/>
              <a:gdLst>
                <a:gd name="connsiteX0" fmla="*/ 0 w 1822190"/>
                <a:gd name="connsiteY0" fmla="*/ 0 h 555767"/>
                <a:gd name="connsiteX1" fmla="*/ 1822190 w 1822190"/>
                <a:gd name="connsiteY1" fmla="*/ 0 h 555767"/>
                <a:gd name="connsiteX2" fmla="*/ 1822190 w 1822190"/>
                <a:gd name="connsiteY2" fmla="*/ 555767 h 555767"/>
                <a:gd name="connsiteX3" fmla="*/ 0 w 1822190"/>
                <a:gd name="connsiteY3" fmla="*/ 555767 h 555767"/>
                <a:gd name="connsiteX4" fmla="*/ 0 w 1822190"/>
                <a:gd name="connsiteY4" fmla="*/ 0 h 5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190" h="555767">
                  <a:moveTo>
                    <a:pt x="0" y="0"/>
                  </a:moveTo>
                  <a:lnTo>
                    <a:pt x="1822190" y="0"/>
                  </a:lnTo>
                  <a:lnTo>
                    <a:pt x="1822190" y="555767"/>
                  </a:lnTo>
                  <a:lnTo>
                    <a:pt x="0" y="55576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E-mail</a:t>
              </a:r>
              <a:endParaRPr lang="el-GR" sz="1400" kern="1200" dirty="0"/>
            </a:p>
          </p:txBody>
        </p:sp>
        <p:sp>
          <p:nvSpPr>
            <p:cNvPr id="4130" name="Freeform 4129"/>
            <p:cNvSpPr/>
            <p:nvPr/>
          </p:nvSpPr>
          <p:spPr>
            <a:xfrm>
              <a:off x="2694227" y="3204428"/>
              <a:ext cx="1822190" cy="555767"/>
            </a:xfrm>
            <a:custGeom>
              <a:avLst/>
              <a:gdLst>
                <a:gd name="connsiteX0" fmla="*/ 0 w 1822190"/>
                <a:gd name="connsiteY0" fmla="*/ 0 h 555767"/>
                <a:gd name="connsiteX1" fmla="*/ 1822190 w 1822190"/>
                <a:gd name="connsiteY1" fmla="*/ 0 h 555767"/>
                <a:gd name="connsiteX2" fmla="*/ 1822190 w 1822190"/>
                <a:gd name="connsiteY2" fmla="*/ 555767 h 555767"/>
                <a:gd name="connsiteX3" fmla="*/ 0 w 1822190"/>
                <a:gd name="connsiteY3" fmla="*/ 555767 h 555767"/>
                <a:gd name="connsiteX4" fmla="*/ 0 w 1822190"/>
                <a:gd name="connsiteY4" fmla="*/ 0 h 5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190" h="555767">
                  <a:moveTo>
                    <a:pt x="0" y="0"/>
                  </a:moveTo>
                  <a:lnTo>
                    <a:pt x="1822190" y="0"/>
                  </a:lnTo>
                  <a:lnTo>
                    <a:pt x="1822190" y="555767"/>
                  </a:lnTo>
                  <a:lnTo>
                    <a:pt x="0" y="55576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Contact Form</a:t>
              </a:r>
              <a:endParaRPr lang="el-GR" sz="1400" kern="1200" dirty="0"/>
            </a:p>
          </p:txBody>
        </p:sp>
        <p:sp>
          <p:nvSpPr>
            <p:cNvPr id="4131" name="Freeform 4130"/>
            <p:cNvSpPr/>
            <p:nvPr/>
          </p:nvSpPr>
          <p:spPr>
            <a:xfrm>
              <a:off x="2694227" y="3987969"/>
              <a:ext cx="1822190" cy="555767"/>
            </a:xfrm>
            <a:custGeom>
              <a:avLst/>
              <a:gdLst>
                <a:gd name="connsiteX0" fmla="*/ 0 w 1822190"/>
                <a:gd name="connsiteY0" fmla="*/ 0 h 555767"/>
                <a:gd name="connsiteX1" fmla="*/ 1822190 w 1822190"/>
                <a:gd name="connsiteY1" fmla="*/ 0 h 555767"/>
                <a:gd name="connsiteX2" fmla="*/ 1822190 w 1822190"/>
                <a:gd name="connsiteY2" fmla="*/ 555767 h 555767"/>
                <a:gd name="connsiteX3" fmla="*/ 0 w 1822190"/>
                <a:gd name="connsiteY3" fmla="*/ 555767 h 555767"/>
                <a:gd name="connsiteX4" fmla="*/ 0 w 1822190"/>
                <a:gd name="connsiteY4" fmla="*/ 0 h 5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190" h="555767">
                  <a:moveTo>
                    <a:pt x="0" y="0"/>
                  </a:moveTo>
                  <a:lnTo>
                    <a:pt x="1822190" y="0"/>
                  </a:lnTo>
                  <a:lnTo>
                    <a:pt x="1822190" y="555767"/>
                  </a:lnTo>
                  <a:lnTo>
                    <a:pt x="0" y="55576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smtClean="0"/>
                <a:t>Phone</a:t>
              </a:r>
              <a:endParaRPr lang="el-GR" sz="1400" kern="1200"/>
            </a:p>
          </p:txBody>
        </p:sp>
        <p:sp>
          <p:nvSpPr>
            <p:cNvPr id="4132" name="Freeform 4131"/>
            <p:cNvSpPr/>
            <p:nvPr/>
          </p:nvSpPr>
          <p:spPr>
            <a:xfrm>
              <a:off x="2713981" y="4771511"/>
              <a:ext cx="1822190" cy="555767"/>
            </a:xfrm>
            <a:custGeom>
              <a:avLst/>
              <a:gdLst>
                <a:gd name="connsiteX0" fmla="*/ 0 w 1822190"/>
                <a:gd name="connsiteY0" fmla="*/ 0 h 555767"/>
                <a:gd name="connsiteX1" fmla="*/ 1822190 w 1822190"/>
                <a:gd name="connsiteY1" fmla="*/ 0 h 555767"/>
                <a:gd name="connsiteX2" fmla="*/ 1822190 w 1822190"/>
                <a:gd name="connsiteY2" fmla="*/ 555767 h 555767"/>
                <a:gd name="connsiteX3" fmla="*/ 0 w 1822190"/>
                <a:gd name="connsiteY3" fmla="*/ 555767 h 555767"/>
                <a:gd name="connsiteX4" fmla="*/ 0 w 1822190"/>
                <a:gd name="connsiteY4" fmla="*/ 0 h 5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190" h="555767">
                  <a:moveTo>
                    <a:pt x="0" y="0"/>
                  </a:moveTo>
                  <a:lnTo>
                    <a:pt x="1822190" y="0"/>
                  </a:lnTo>
                  <a:lnTo>
                    <a:pt x="1822190" y="555767"/>
                  </a:lnTo>
                  <a:lnTo>
                    <a:pt x="0" y="555767"/>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smtClean="0"/>
                <a:t>In person</a:t>
              </a:r>
              <a:endParaRPr lang="el-GR" sz="1400" kern="1200"/>
            </a:p>
          </p:txBody>
        </p:sp>
        <p:sp>
          <p:nvSpPr>
            <p:cNvPr id="4133" name="Freeform 4132"/>
            <p:cNvSpPr/>
            <p:nvPr/>
          </p:nvSpPr>
          <p:spPr>
            <a:xfrm>
              <a:off x="5642667" y="1628798"/>
              <a:ext cx="1822190" cy="555767"/>
            </a:xfrm>
            <a:custGeom>
              <a:avLst/>
              <a:gdLst>
                <a:gd name="connsiteX0" fmla="*/ 0 w 1822190"/>
                <a:gd name="connsiteY0" fmla="*/ 0 h 555767"/>
                <a:gd name="connsiteX1" fmla="*/ 1822190 w 1822190"/>
                <a:gd name="connsiteY1" fmla="*/ 0 h 555767"/>
                <a:gd name="connsiteX2" fmla="*/ 1822190 w 1822190"/>
                <a:gd name="connsiteY2" fmla="*/ 555767 h 555767"/>
                <a:gd name="connsiteX3" fmla="*/ 0 w 1822190"/>
                <a:gd name="connsiteY3" fmla="*/ 555767 h 555767"/>
                <a:gd name="connsiteX4" fmla="*/ 0 w 1822190"/>
                <a:gd name="connsiteY4" fmla="*/ 0 h 5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190" h="555767">
                  <a:moveTo>
                    <a:pt x="0" y="0"/>
                  </a:moveTo>
                  <a:lnTo>
                    <a:pt x="1822190" y="0"/>
                  </a:lnTo>
                  <a:lnTo>
                    <a:pt x="1822190" y="555767"/>
                  </a:lnTo>
                  <a:lnTo>
                    <a:pt x="0" y="555767"/>
                  </a:lnTo>
                  <a:lnTo>
                    <a:pt x="0" y="0"/>
                  </a:lnTo>
                  <a:close/>
                </a:path>
              </a:pathLst>
            </a:cu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Mentoring</a:t>
              </a:r>
              <a:endParaRPr lang="el-GR" sz="1400" kern="1200" dirty="0"/>
            </a:p>
          </p:txBody>
        </p:sp>
        <p:sp>
          <p:nvSpPr>
            <p:cNvPr id="4134" name="Freeform 4133"/>
            <p:cNvSpPr/>
            <p:nvPr/>
          </p:nvSpPr>
          <p:spPr>
            <a:xfrm>
              <a:off x="5642667" y="2412340"/>
              <a:ext cx="1822190" cy="555767"/>
            </a:xfrm>
            <a:custGeom>
              <a:avLst/>
              <a:gdLst>
                <a:gd name="connsiteX0" fmla="*/ 0 w 1822190"/>
                <a:gd name="connsiteY0" fmla="*/ 0 h 555767"/>
                <a:gd name="connsiteX1" fmla="*/ 1822190 w 1822190"/>
                <a:gd name="connsiteY1" fmla="*/ 0 h 555767"/>
                <a:gd name="connsiteX2" fmla="*/ 1822190 w 1822190"/>
                <a:gd name="connsiteY2" fmla="*/ 555767 h 555767"/>
                <a:gd name="connsiteX3" fmla="*/ 0 w 1822190"/>
                <a:gd name="connsiteY3" fmla="*/ 555767 h 555767"/>
                <a:gd name="connsiteX4" fmla="*/ 0 w 1822190"/>
                <a:gd name="connsiteY4" fmla="*/ 0 h 5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190" h="555767">
                  <a:moveTo>
                    <a:pt x="0" y="0"/>
                  </a:moveTo>
                  <a:lnTo>
                    <a:pt x="1822190" y="0"/>
                  </a:lnTo>
                  <a:lnTo>
                    <a:pt x="1822190" y="555767"/>
                  </a:lnTo>
                  <a:lnTo>
                    <a:pt x="0" y="555767"/>
                  </a:lnTo>
                  <a:lnTo>
                    <a:pt x="0" y="0"/>
                  </a:lnTo>
                  <a:close/>
                </a:path>
              </a:pathLst>
            </a:cu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Innovation &amp; Entrepreneurship Course</a:t>
              </a:r>
              <a:endParaRPr lang="el-GR" sz="1400" kern="1200" dirty="0"/>
            </a:p>
          </p:txBody>
        </p:sp>
        <p:sp>
          <p:nvSpPr>
            <p:cNvPr id="4135" name="Freeform 4134"/>
            <p:cNvSpPr/>
            <p:nvPr/>
          </p:nvSpPr>
          <p:spPr>
            <a:xfrm>
              <a:off x="5642667" y="3156383"/>
              <a:ext cx="1822190" cy="555767"/>
            </a:xfrm>
            <a:custGeom>
              <a:avLst/>
              <a:gdLst>
                <a:gd name="connsiteX0" fmla="*/ 0 w 1822190"/>
                <a:gd name="connsiteY0" fmla="*/ 0 h 555767"/>
                <a:gd name="connsiteX1" fmla="*/ 1822190 w 1822190"/>
                <a:gd name="connsiteY1" fmla="*/ 0 h 555767"/>
                <a:gd name="connsiteX2" fmla="*/ 1822190 w 1822190"/>
                <a:gd name="connsiteY2" fmla="*/ 555767 h 555767"/>
                <a:gd name="connsiteX3" fmla="*/ 0 w 1822190"/>
                <a:gd name="connsiteY3" fmla="*/ 555767 h 555767"/>
                <a:gd name="connsiteX4" fmla="*/ 0 w 1822190"/>
                <a:gd name="connsiteY4" fmla="*/ 0 h 5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190" h="555767">
                  <a:moveTo>
                    <a:pt x="0" y="0"/>
                  </a:moveTo>
                  <a:lnTo>
                    <a:pt x="1822190" y="0"/>
                  </a:lnTo>
                  <a:lnTo>
                    <a:pt x="1822190" y="555767"/>
                  </a:lnTo>
                  <a:lnTo>
                    <a:pt x="0" y="555767"/>
                  </a:lnTo>
                  <a:lnTo>
                    <a:pt x="0" y="0"/>
                  </a:lnTo>
                  <a:close/>
                </a:path>
              </a:pathLst>
            </a:cu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890" tIns="8890" rIns="8890" bIns="8890" numCol="1" spcCol="1270" anchor="ctr" anchorCtr="0">
              <a:noAutofit/>
            </a:bodyPr>
            <a:lstStyle/>
            <a:p>
              <a:pPr algn="ctr" defTabSz="622300">
                <a:lnSpc>
                  <a:spcPct val="90000"/>
                </a:lnSpc>
                <a:spcAft>
                  <a:spcPct val="35000"/>
                </a:spcAft>
              </a:pPr>
              <a:r>
                <a:rPr lang="en-US" sz="1400" dirty="0"/>
                <a:t>Company </a:t>
              </a:r>
              <a:r>
                <a:rPr lang="en-US" sz="1400" dirty="0" smtClean="0"/>
                <a:t>Visit</a:t>
              </a:r>
              <a:endParaRPr lang="el-GR" sz="1400" dirty="0"/>
            </a:p>
          </p:txBody>
        </p:sp>
        <p:sp>
          <p:nvSpPr>
            <p:cNvPr id="4136" name="Freeform 4135"/>
            <p:cNvSpPr/>
            <p:nvPr/>
          </p:nvSpPr>
          <p:spPr>
            <a:xfrm>
              <a:off x="5642667" y="3939925"/>
              <a:ext cx="1822190" cy="555767"/>
            </a:xfrm>
            <a:custGeom>
              <a:avLst/>
              <a:gdLst>
                <a:gd name="connsiteX0" fmla="*/ 0 w 1822190"/>
                <a:gd name="connsiteY0" fmla="*/ 0 h 555767"/>
                <a:gd name="connsiteX1" fmla="*/ 1822190 w 1822190"/>
                <a:gd name="connsiteY1" fmla="*/ 0 h 555767"/>
                <a:gd name="connsiteX2" fmla="*/ 1822190 w 1822190"/>
                <a:gd name="connsiteY2" fmla="*/ 555767 h 555767"/>
                <a:gd name="connsiteX3" fmla="*/ 0 w 1822190"/>
                <a:gd name="connsiteY3" fmla="*/ 555767 h 555767"/>
                <a:gd name="connsiteX4" fmla="*/ 0 w 1822190"/>
                <a:gd name="connsiteY4" fmla="*/ 0 h 5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190" h="555767">
                  <a:moveTo>
                    <a:pt x="0" y="0"/>
                  </a:moveTo>
                  <a:lnTo>
                    <a:pt x="1822190" y="0"/>
                  </a:lnTo>
                  <a:lnTo>
                    <a:pt x="1822190" y="555767"/>
                  </a:lnTo>
                  <a:lnTo>
                    <a:pt x="0" y="555767"/>
                  </a:lnTo>
                  <a:lnTo>
                    <a:pt x="0" y="0"/>
                  </a:lnTo>
                  <a:close/>
                </a:path>
              </a:pathLst>
            </a:cu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Events</a:t>
              </a:r>
              <a:endParaRPr lang="el-GR" sz="1400" kern="1200" dirty="0"/>
            </a:p>
          </p:txBody>
        </p:sp>
        <p:sp>
          <p:nvSpPr>
            <p:cNvPr id="4137" name="Freeform 4136"/>
            <p:cNvSpPr/>
            <p:nvPr/>
          </p:nvSpPr>
          <p:spPr>
            <a:xfrm>
              <a:off x="5642667" y="4723466"/>
              <a:ext cx="1822190" cy="555767"/>
            </a:xfrm>
            <a:custGeom>
              <a:avLst/>
              <a:gdLst>
                <a:gd name="connsiteX0" fmla="*/ 0 w 1822190"/>
                <a:gd name="connsiteY0" fmla="*/ 0 h 555767"/>
                <a:gd name="connsiteX1" fmla="*/ 1822190 w 1822190"/>
                <a:gd name="connsiteY1" fmla="*/ 0 h 555767"/>
                <a:gd name="connsiteX2" fmla="*/ 1822190 w 1822190"/>
                <a:gd name="connsiteY2" fmla="*/ 555767 h 555767"/>
                <a:gd name="connsiteX3" fmla="*/ 0 w 1822190"/>
                <a:gd name="connsiteY3" fmla="*/ 555767 h 555767"/>
                <a:gd name="connsiteX4" fmla="*/ 0 w 1822190"/>
                <a:gd name="connsiteY4" fmla="*/ 0 h 5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190" h="555767">
                  <a:moveTo>
                    <a:pt x="0" y="0"/>
                  </a:moveTo>
                  <a:lnTo>
                    <a:pt x="1822190" y="0"/>
                  </a:lnTo>
                  <a:lnTo>
                    <a:pt x="1822190" y="555767"/>
                  </a:lnTo>
                  <a:lnTo>
                    <a:pt x="0" y="555767"/>
                  </a:lnTo>
                  <a:lnTo>
                    <a:pt x="0" y="0"/>
                  </a:lnTo>
                  <a:close/>
                </a:path>
              </a:pathLst>
            </a:cu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dirty="0" smtClean="0"/>
                <a:t>Seminars/Workshops</a:t>
              </a:r>
              <a:endParaRPr lang="el-GR" sz="1400" kern="1200" dirty="0"/>
            </a:p>
          </p:txBody>
        </p:sp>
        <p:sp>
          <p:nvSpPr>
            <p:cNvPr id="4138" name="Freeform 4137"/>
            <p:cNvSpPr/>
            <p:nvPr/>
          </p:nvSpPr>
          <p:spPr>
            <a:xfrm>
              <a:off x="5642667" y="5507008"/>
              <a:ext cx="1822190" cy="555767"/>
            </a:xfrm>
            <a:custGeom>
              <a:avLst/>
              <a:gdLst>
                <a:gd name="connsiteX0" fmla="*/ 0 w 1822190"/>
                <a:gd name="connsiteY0" fmla="*/ 0 h 555767"/>
                <a:gd name="connsiteX1" fmla="*/ 1822190 w 1822190"/>
                <a:gd name="connsiteY1" fmla="*/ 0 h 555767"/>
                <a:gd name="connsiteX2" fmla="*/ 1822190 w 1822190"/>
                <a:gd name="connsiteY2" fmla="*/ 555767 h 555767"/>
                <a:gd name="connsiteX3" fmla="*/ 0 w 1822190"/>
                <a:gd name="connsiteY3" fmla="*/ 555767 h 555767"/>
                <a:gd name="connsiteX4" fmla="*/ 0 w 1822190"/>
                <a:gd name="connsiteY4" fmla="*/ 0 h 555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190" h="555767">
                  <a:moveTo>
                    <a:pt x="0" y="0"/>
                  </a:moveTo>
                  <a:lnTo>
                    <a:pt x="1822190" y="0"/>
                  </a:lnTo>
                  <a:lnTo>
                    <a:pt x="1822190" y="555767"/>
                  </a:lnTo>
                  <a:lnTo>
                    <a:pt x="0" y="555767"/>
                  </a:lnTo>
                  <a:lnTo>
                    <a:pt x="0" y="0"/>
                  </a:lnTo>
                  <a:close/>
                </a:path>
              </a:pathLst>
            </a:cu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Aft>
                  <a:spcPct val="35000"/>
                </a:spcAft>
              </a:pPr>
              <a:r>
                <a:rPr lang="en-US" sz="1400" i="1" dirty="0" err="1"/>
                <a:t>Ennovation</a:t>
              </a:r>
              <a:r>
                <a:rPr lang="en-US" sz="1400" dirty="0"/>
                <a:t> Competition</a:t>
              </a:r>
              <a:endParaRPr lang="el-GR" sz="1400" dirty="0"/>
            </a:p>
          </p:txBody>
        </p:sp>
      </p:grpSp>
      <p:sp>
        <p:nvSpPr>
          <p:cNvPr id="11" name="Rectangle 10"/>
          <p:cNvSpPr/>
          <p:nvPr/>
        </p:nvSpPr>
        <p:spPr bwMode="auto">
          <a:xfrm>
            <a:off x="-25400" y="-11114"/>
            <a:ext cx="9169400" cy="1279873"/>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Corbel" panose="020B0503020204020204" pitchFamily="34" charset="0"/>
              <a:ea typeface="ヒラギノ角ゴ ProN W3" charset="0"/>
              <a:cs typeface="ヒラギノ角ゴ ProN W3" charset="0"/>
              <a:sym typeface="Tahoma" charset="0"/>
            </a:endParaRPr>
          </a:p>
        </p:txBody>
      </p:sp>
      <p:pic>
        <p:nvPicPr>
          <p:cNvPr id="14" name="Picture 13"/>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45827" y="134911"/>
            <a:ext cx="3413933" cy="1133847"/>
          </a:xfrm>
          <a:prstGeom prst="rect">
            <a:avLst/>
          </a:prstGeom>
        </p:spPr>
      </p:pic>
      <p:cxnSp>
        <p:nvCxnSpPr>
          <p:cNvPr id="4153" name="Straight Connector 4152"/>
          <p:cNvCxnSpPr/>
          <p:nvPr/>
        </p:nvCxnSpPr>
        <p:spPr>
          <a:xfrm>
            <a:off x="6235597" y="1833634"/>
            <a:ext cx="0" cy="43082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5" name="Straight Connector 4154"/>
          <p:cNvCxnSpPr/>
          <p:nvPr/>
        </p:nvCxnSpPr>
        <p:spPr>
          <a:xfrm>
            <a:off x="6233715" y="1833634"/>
            <a:ext cx="29618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235597" y="6141862"/>
            <a:ext cx="29618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5753890" y="2699998"/>
            <a:ext cx="11661" cy="255408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702780" y="2711541"/>
            <a:ext cx="0" cy="255404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5796136" y="3917393"/>
            <a:ext cx="409447" cy="0"/>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6233715" y="2711541"/>
            <a:ext cx="29618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6233715" y="3501008"/>
            <a:ext cx="29618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233715" y="4365104"/>
            <a:ext cx="29618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232458" y="5229200"/>
            <a:ext cx="29618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370904" y="3523600"/>
            <a:ext cx="38298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64088" y="4388802"/>
            <a:ext cx="3898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364088" y="2699998"/>
            <a:ext cx="389800" cy="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691920" y="2721054"/>
            <a:ext cx="389800" cy="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691920" y="3535097"/>
            <a:ext cx="389800" cy="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691920" y="4396943"/>
            <a:ext cx="389800" cy="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699146" y="5253969"/>
            <a:ext cx="389800" cy="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369789" y="5242588"/>
            <a:ext cx="389800" cy="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2333623" y="3914215"/>
            <a:ext cx="337438" cy="769"/>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0" y="6215065"/>
            <a:ext cx="2699719" cy="642935"/>
          </a:xfrm>
          <a:prstGeom prst="rect">
            <a:avLst/>
          </a:prstGeom>
        </p:spPr>
      </p:pic>
      <p:sp>
        <p:nvSpPr>
          <p:cNvPr id="43" name="Footer Placeholder 5"/>
          <p:cNvSpPr>
            <a:spLocks noGrp="1"/>
          </p:cNvSpPr>
          <p:nvPr>
            <p:ph type="ftr" sz="quarter" idx="11"/>
          </p:nvPr>
        </p:nvSpPr>
        <p:spPr>
          <a:xfrm>
            <a:off x="5508104" y="6419006"/>
            <a:ext cx="3456384" cy="365125"/>
          </a:xfrm>
        </p:spPr>
        <p:txBody>
          <a:bodyPr/>
          <a:lstStyle/>
          <a:p>
            <a:r>
              <a:rPr lang="en-GB" smtClean="0"/>
              <a:t>INNOVATION AND ENTREPREUNERSHIP UNIT</a:t>
            </a:r>
            <a:endParaRPr lang="el-GR" dirty="0"/>
          </a:p>
        </p:txBody>
      </p:sp>
    </p:spTree>
    <p:extLst>
      <p:ext uri="{BB962C8B-B14F-4D97-AF65-F5344CB8AC3E}">
        <p14:creationId xmlns:p14="http://schemas.microsoft.com/office/powerpoint/2010/main" val="1016673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80120"/>
          </a:xfrm>
        </p:spPr>
        <p:txBody>
          <a:bodyPr/>
          <a:lstStyle/>
          <a:p>
            <a:r>
              <a:rPr lang="el-GR" dirty="0" smtClean="0">
                <a:effectLst>
                  <a:outerShdw blurRad="38100" dist="38100" dir="2700000" algn="tl">
                    <a:srgbClr val="000000">
                      <a:alpha val="43137"/>
                    </a:srgbClr>
                  </a:outerShdw>
                </a:effectLst>
              </a:rPr>
              <a:t>1. </a:t>
            </a:r>
            <a:r>
              <a:rPr lang="en-GB" dirty="0" smtClean="0">
                <a:effectLst>
                  <a:outerShdw blurRad="38100" dist="38100" dir="2700000" algn="tl">
                    <a:srgbClr val="000000">
                      <a:alpha val="43137"/>
                    </a:srgbClr>
                  </a:outerShdw>
                </a:effectLst>
              </a:rPr>
              <a:t>MENTORING</a:t>
            </a:r>
            <a:endParaRPr lang="el-G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700808"/>
            <a:ext cx="8229600" cy="4713387"/>
          </a:xfrm>
        </p:spPr>
        <p:txBody>
          <a:bodyPr>
            <a:noAutofit/>
          </a:bodyPr>
          <a:lstStyle/>
          <a:p>
            <a:pPr>
              <a:buFont typeface="Wingdings" panose="05000000000000000000" pitchFamily="2" charset="2"/>
              <a:buChar char="Ø"/>
            </a:pPr>
            <a:r>
              <a:rPr lang="en-GB" sz="2800" dirty="0" smtClean="0"/>
              <a:t>Provision of targeted counselling and mentoring services to students and Alumni of International Hellenic University</a:t>
            </a:r>
          </a:p>
          <a:p>
            <a:pPr>
              <a:buFont typeface="Wingdings" panose="05000000000000000000" pitchFamily="2" charset="2"/>
              <a:buChar char="Ø"/>
            </a:pPr>
            <a:r>
              <a:rPr lang="en-GB" sz="2800" dirty="0" smtClean="0"/>
              <a:t>Creation of  a network with business mentors for the provision of coherent services </a:t>
            </a:r>
          </a:p>
          <a:p>
            <a:pPr algn="just">
              <a:buFont typeface="Wingdings" panose="05000000000000000000" pitchFamily="2" charset="2"/>
              <a:buChar char="Ø"/>
            </a:pPr>
            <a:r>
              <a:rPr lang="en-GB" sz="2800" dirty="0" smtClean="0"/>
              <a:t>Access to sources of business guidance and support</a:t>
            </a:r>
            <a:endParaRPr lang="el-GR" sz="2800" dirty="0" smtClean="0"/>
          </a:p>
          <a:p>
            <a:pPr>
              <a:buFont typeface="Wingdings" panose="05000000000000000000" pitchFamily="2" charset="2"/>
              <a:buChar char="Ø"/>
            </a:pPr>
            <a:r>
              <a:rPr lang="en-GB" sz="2800" dirty="0" smtClean="0"/>
              <a:t>Organisation of seminars on entrepreneurship </a:t>
            </a:r>
          </a:p>
          <a:p>
            <a:pPr>
              <a:buFont typeface="Wingdings" panose="05000000000000000000" pitchFamily="2" charset="2"/>
              <a:buChar char="Ø"/>
            </a:pPr>
            <a:r>
              <a:rPr lang="en-GB" sz="2800" dirty="0" smtClean="0"/>
              <a:t>Organisation of workshops</a:t>
            </a:r>
            <a:endParaRPr lang="el-GR" sz="2800" dirty="0" smtClean="0"/>
          </a:p>
          <a:p>
            <a:pPr marL="0" indent="0">
              <a:buNone/>
            </a:pPr>
            <a:endParaRPr lang="el-GR" dirty="0" smtClean="0"/>
          </a:p>
          <a:p>
            <a:pPr marL="0" indent="0">
              <a:buNone/>
            </a:pP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9" y="6205937"/>
            <a:ext cx="2699719" cy="642935"/>
          </a:xfrm>
          <a:prstGeom prst="rect">
            <a:avLst/>
          </a:prstGeom>
        </p:spPr>
      </p:pic>
      <p:sp>
        <p:nvSpPr>
          <p:cNvPr id="6" name="Footer Placeholder 5"/>
          <p:cNvSpPr>
            <a:spLocks noGrp="1"/>
          </p:cNvSpPr>
          <p:nvPr>
            <p:ph type="ftr" sz="quarter" idx="11"/>
          </p:nvPr>
        </p:nvSpPr>
        <p:spPr>
          <a:xfrm>
            <a:off x="5588597" y="6381328"/>
            <a:ext cx="3528392" cy="365125"/>
          </a:xfrm>
        </p:spPr>
        <p:txBody>
          <a:bodyPr/>
          <a:lstStyle/>
          <a:p>
            <a:r>
              <a:rPr lang="en-GB" dirty="0" smtClean="0"/>
              <a:t>INNOVATION AND ENTREPREUNERSHIP UNIT</a:t>
            </a:r>
            <a:endParaRPr lang="el-GR" dirty="0"/>
          </a:p>
        </p:txBody>
      </p:sp>
      <p:sp>
        <p:nvSpPr>
          <p:cNvPr id="10" name="Rectangle 9"/>
          <p:cNvSpPr/>
          <p:nvPr/>
        </p:nvSpPr>
        <p:spPr bwMode="auto">
          <a:xfrm>
            <a:off x="0" y="-11115"/>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11" name="Picture 10"/>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45827" y="1"/>
            <a:ext cx="3413933" cy="1052736"/>
          </a:xfrm>
          <a:prstGeom prst="rect">
            <a:avLst/>
          </a:prstGeom>
        </p:spPr>
      </p:pic>
    </p:spTree>
    <p:extLst>
      <p:ext uri="{BB962C8B-B14F-4D97-AF65-F5344CB8AC3E}">
        <p14:creationId xmlns:p14="http://schemas.microsoft.com/office/powerpoint/2010/main" val="384185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764704"/>
            <a:ext cx="8229600" cy="1143000"/>
          </a:xfrm>
        </p:spPr>
        <p:txBody>
          <a:bodyPr>
            <a:normAutofit/>
          </a:bodyPr>
          <a:lstStyle/>
          <a:p>
            <a:r>
              <a:rPr lang="el-GR" dirty="0" smtClean="0">
                <a:effectLst>
                  <a:outerShdw blurRad="38100" dist="38100" dir="2700000" algn="tl">
                    <a:srgbClr val="000000">
                      <a:alpha val="43137"/>
                    </a:srgbClr>
                  </a:outerShdw>
                </a:effectLst>
              </a:rPr>
              <a:t>2. </a:t>
            </a:r>
            <a:r>
              <a:rPr lang="en-GB" dirty="0" smtClean="0">
                <a:effectLst>
                  <a:outerShdw blurRad="38100" dist="38100" dir="2700000" algn="tl">
                    <a:srgbClr val="000000">
                      <a:alpha val="43137"/>
                    </a:srgbClr>
                  </a:outerShdw>
                </a:effectLst>
              </a:rPr>
              <a:t>STUDENT RESOURCES</a:t>
            </a:r>
            <a:endParaRPr lang="el-G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9900" y="1689102"/>
            <a:ext cx="8229600" cy="4525963"/>
          </a:xfrm>
        </p:spPr>
        <p:txBody>
          <a:bodyPr>
            <a:normAutofit/>
          </a:bodyPr>
          <a:lstStyle/>
          <a:p>
            <a:pPr marL="457200" lvl="1" indent="0">
              <a:lnSpc>
                <a:spcPct val="125000"/>
              </a:lnSpc>
              <a:spcBef>
                <a:spcPts val="600"/>
              </a:spcBef>
              <a:buNone/>
              <a:defRPr/>
            </a:pPr>
            <a:r>
              <a:rPr lang="en-GB" sz="2400" dirty="0" smtClean="0">
                <a:latin typeface="Corbel" panose="020B0503020204020204" pitchFamily="34" charset="0"/>
                <a:cs typeface="Arial" pitchFamily="34" charset="0"/>
              </a:rPr>
              <a:t>The Innovation and Entrepreneurship Unit can offer to students and alumni of I.H.U.</a:t>
            </a:r>
            <a:r>
              <a:rPr lang="el-GR" sz="2400" dirty="0" smtClean="0">
                <a:latin typeface="Corbel" panose="020B0503020204020204" pitchFamily="34" charset="0"/>
                <a:cs typeface="Arial" pitchFamily="34" charset="0"/>
              </a:rPr>
              <a:t>.:</a:t>
            </a:r>
          </a:p>
          <a:p>
            <a:pPr lvl="1">
              <a:lnSpc>
                <a:spcPct val="125000"/>
              </a:lnSpc>
              <a:spcBef>
                <a:spcPts val="600"/>
              </a:spcBef>
              <a:buFont typeface="Wingdings" panose="05000000000000000000" pitchFamily="2" charset="2"/>
              <a:buChar char="§"/>
              <a:defRPr/>
            </a:pPr>
            <a:r>
              <a:rPr lang="en-GB" sz="2400" dirty="0" smtClean="0">
                <a:latin typeface="Corbel" panose="020B0503020204020204" pitchFamily="34" charset="0"/>
                <a:cs typeface="Arial" pitchFamily="34" charset="0"/>
              </a:rPr>
              <a:t>Templates and tools for drafting a </a:t>
            </a:r>
            <a:r>
              <a:rPr lang="en-US" sz="2400" dirty="0" smtClean="0">
                <a:latin typeface="Corbel" panose="020B0503020204020204" pitchFamily="34" charset="0"/>
                <a:cs typeface="Arial" pitchFamily="34" charset="0"/>
              </a:rPr>
              <a:t>Business Plan</a:t>
            </a:r>
            <a:endParaRPr lang="el-GR" sz="2400" dirty="0">
              <a:latin typeface="Corbel" panose="020B0503020204020204" pitchFamily="34" charset="0"/>
              <a:cs typeface="Arial" pitchFamily="34" charset="0"/>
            </a:endParaRPr>
          </a:p>
          <a:p>
            <a:pPr lvl="1">
              <a:lnSpc>
                <a:spcPct val="125000"/>
              </a:lnSpc>
              <a:spcBef>
                <a:spcPts val="600"/>
              </a:spcBef>
              <a:buFont typeface="Wingdings" panose="05000000000000000000" pitchFamily="2" charset="2"/>
              <a:buChar char="§"/>
              <a:defRPr/>
            </a:pPr>
            <a:r>
              <a:rPr lang="en-GB" sz="2400" dirty="0" smtClean="0">
                <a:latin typeface="Corbel" panose="020B0503020204020204" pitchFamily="34" charset="0"/>
                <a:cs typeface="Arial" pitchFamily="34" charset="0"/>
              </a:rPr>
              <a:t>Alternative business tools such as </a:t>
            </a:r>
            <a:r>
              <a:rPr lang="en-US" sz="2400" dirty="0" smtClean="0">
                <a:latin typeface="Corbel" panose="020B0503020204020204" pitchFamily="34" charset="0"/>
                <a:cs typeface="Arial" pitchFamily="34" charset="0"/>
              </a:rPr>
              <a:t>Lean </a:t>
            </a:r>
            <a:r>
              <a:rPr lang="en-US" sz="2400" dirty="0">
                <a:latin typeface="Corbel" panose="020B0503020204020204" pitchFamily="34" charset="0"/>
                <a:cs typeface="Arial" pitchFamily="34" charset="0"/>
              </a:rPr>
              <a:t>Canvas </a:t>
            </a:r>
            <a:r>
              <a:rPr lang="en-GB" sz="2400" dirty="0" smtClean="0">
                <a:latin typeface="Corbel" panose="020B0503020204020204" pitchFamily="34" charset="0"/>
                <a:cs typeface="Arial" pitchFamily="34" charset="0"/>
              </a:rPr>
              <a:t>and</a:t>
            </a:r>
            <a:r>
              <a:rPr lang="en-US" sz="2400" dirty="0" smtClean="0">
                <a:latin typeface="Corbel" panose="020B0503020204020204" pitchFamily="34" charset="0"/>
                <a:cs typeface="Arial" pitchFamily="34" charset="0"/>
              </a:rPr>
              <a:t> </a:t>
            </a:r>
            <a:r>
              <a:rPr lang="en-US" sz="2400" dirty="0">
                <a:latin typeface="Corbel" panose="020B0503020204020204" pitchFamily="34" charset="0"/>
                <a:cs typeface="Arial" pitchFamily="34" charset="0"/>
              </a:rPr>
              <a:t>Startup </a:t>
            </a:r>
            <a:r>
              <a:rPr lang="en-US" sz="2400" dirty="0" smtClean="0">
                <a:latin typeface="Corbel" panose="020B0503020204020204" pitchFamily="34" charset="0"/>
                <a:cs typeface="Arial" pitchFamily="34" charset="0"/>
              </a:rPr>
              <a:t>Economics</a:t>
            </a:r>
            <a:r>
              <a:rPr lang="el-GR" sz="2400" dirty="0" smtClean="0">
                <a:latin typeface="Corbel" panose="020B0503020204020204" pitchFamily="34" charset="0"/>
                <a:cs typeface="Arial" pitchFamily="34" charset="0"/>
              </a:rPr>
              <a:t> </a:t>
            </a:r>
            <a:endParaRPr lang="en-US" sz="2400" dirty="0">
              <a:latin typeface="Corbel" panose="020B0503020204020204" pitchFamily="34" charset="0"/>
              <a:cs typeface="Arial" pitchFamily="34" charset="0"/>
            </a:endParaRPr>
          </a:p>
          <a:p>
            <a:pPr lvl="1">
              <a:lnSpc>
                <a:spcPct val="125000"/>
              </a:lnSpc>
              <a:spcBef>
                <a:spcPts val="600"/>
              </a:spcBef>
              <a:buFont typeface="Wingdings" panose="05000000000000000000" pitchFamily="2" charset="2"/>
              <a:buChar char="§"/>
              <a:defRPr/>
            </a:pPr>
            <a:r>
              <a:rPr lang="en-GB" sz="2400" dirty="0" smtClean="0">
                <a:latin typeface="Corbel" panose="020B0503020204020204" pitchFamily="34" charset="0"/>
                <a:cs typeface="Arial" pitchFamily="34" charset="0"/>
              </a:rPr>
              <a:t>List with the most important sources of funding for start ups, </a:t>
            </a:r>
            <a:r>
              <a:rPr lang="en-US" sz="2400" dirty="0" smtClean="0">
                <a:latin typeface="Corbel" panose="020B0503020204020204" pitchFamily="34" charset="0"/>
                <a:cs typeface="Arial" pitchFamily="34" charset="0"/>
              </a:rPr>
              <a:t>Accelerators </a:t>
            </a:r>
            <a:r>
              <a:rPr lang="en-US" sz="2400" dirty="0">
                <a:latin typeface="Corbel" panose="020B0503020204020204" pitchFamily="34" charset="0"/>
                <a:cs typeface="Arial" pitchFamily="34" charset="0"/>
              </a:rPr>
              <a:t>– Seed Capital Funds</a:t>
            </a:r>
          </a:p>
          <a:p>
            <a:pPr lvl="1">
              <a:lnSpc>
                <a:spcPct val="125000"/>
              </a:lnSpc>
              <a:spcBef>
                <a:spcPts val="600"/>
              </a:spcBef>
              <a:buFont typeface="Wingdings" panose="05000000000000000000" pitchFamily="2" charset="2"/>
              <a:buChar char="§"/>
              <a:defRPr/>
            </a:pPr>
            <a:r>
              <a:rPr lang="en-GB" sz="2400" dirty="0" smtClean="0">
                <a:latin typeface="Corbel" panose="020B0503020204020204" pitchFamily="34" charset="0"/>
                <a:cs typeface="Arial" pitchFamily="34" charset="0"/>
              </a:rPr>
              <a:t>Useful information and information material for a coherent support of your new entrepreunership step</a:t>
            </a:r>
            <a:r>
              <a:rPr lang="el-GR" sz="2400" dirty="0" smtClean="0">
                <a:latin typeface="Corbel" panose="020B0503020204020204" pitchFamily="34" charset="0"/>
                <a:cs typeface="Arial" pitchFamily="34" charset="0"/>
              </a:rPr>
              <a:t> </a:t>
            </a:r>
            <a:endParaRPr lang="el-GR" sz="2400" dirty="0"/>
          </a:p>
        </p:txBody>
      </p:sp>
      <p:sp>
        <p:nvSpPr>
          <p:cNvPr id="4" name="Footer Placeholder 3"/>
          <p:cNvSpPr>
            <a:spLocks noGrp="1"/>
          </p:cNvSpPr>
          <p:nvPr>
            <p:ph type="ftr" sz="quarter" idx="11"/>
          </p:nvPr>
        </p:nvSpPr>
        <p:spPr>
          <a:xfrm>
            <a:off x="5086347" y="6353969"/>
            <a:ext cx="3960440" cy="365125"/>
          </a:xfrm>
        </p:spPr>
        <p:txBody>
          <a:bodyPr/>
          <a:lstStyle/>
          <a:p>
            <a:r>
              <a:rPr lang="en-GB" dirty="0" smtClean="0"/>
              <a:t>INNOVATION AND ENTREPREUNERSHIP UNIT</a:t>
            </a:r>
            <a:endParaRPr lang="el-GR" dirty="0"/>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35" y="6215065"/>
            <a:ext cx="2699719" cy="642935"/>
          </a:xfrm>
          <a:prstGeom prst="rect">
            <a:avLst/>
          </a:prstGeom>
        </p:spPr>
      </p:pic>
      <p:sp>
        <p:nvSpPr>
          <p:cNvPr id="10" name="Rectangle 9"/>
          <p:cNvSpPr/>
          <p:nvPr/>
        </p:nvSpPr>
        <p:spPr bwMode="auto">
          <a:xfrm>
            <a:off x="0" y="-11115"/>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11" name="Picture 10"/>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45827" y="1"/>
            <a:ext cx="3413933" cy="1052736"/>
          </a:xfrm>
          <a:prstGeom prst="rect">
            <a:avLst/>
          </a:prstGeom>
        </p:spPr>
      </p:pic>
    </p:spTree>
    <p:extLst>
      <p:ext uri="{BB962C8B-B14F-4D97-AF65-F5344CB8AC3E}">
        <p14:creationId xmlns:p14="http://schemas.microsoft.com/office/powerpoint/2010/main" val="1490144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00" y="1412776"/>
            <a:ext cx="8229600" cy="4813995"/>
          </a:xfrm>
        </p:spPr>
        <p:txBody>
          <a:bodyPr/>
          <a:lstStyle/>
          <a:p>
            <a:pPr>
              <a:buFont typeface="Wingdings" panose="05000000000000000000" pitchFamily="2" charset="2"/>
              <a:buChar char="q"/>
            </a:pPr>
            <a:r>
              <a:rPr lang="en-US" dirty="0" smtClean="0"/>
              <a:t>Lean </a:t>
            </a:r>
            <a:r>
              <a:rPr lang="en-US" dirty="0" err="1" smtClean="0"/>
              <a:t>Camvas</a:t>
            </a:r>
            <a:endParaRPr lang="en-US" dirty="0" smtClean="0"/>
          </a:p>
          <a:p>
            <a:pPr>
              <a:buFont typeface="Wingdings" panose="05000000000000000000" pitchFamily="2" charset="2"/>
              <a:buChar char="q"/>
            </a:pPr>
            <a:r>
              <a:rPr lang="en-US" dirty="0" smtClean="0"/>
              <a:t>Business Game</a:t>
            </a:r>
          </a:p>
          <a:p>
            <a:pPr>
              <a:buFont typeface="Wingdings" panose="05000000000000000000" pitchFamily="2" charset="2"/>
              <a:buChar char="q"/>
            </a:pPr>
            <a:r>
              <a:rPr lang="en-US" dirty="0" smtClean="0"/>
              <a:t>Startup Economics Beta</a:t>
            </a:r>
          </a:p>
          <a:p>
            <a:pPr>
              <a:buFont typeface="Wingdings" panose="05000000000000000000" pitchFamily="2" charset="2"/>
              <a:buChar char="q"/>
            </a:pPr>
            <a:r>
              <a:rPr lang="en-US" dirty="0" smtClean="0"/>
              <a:t>Innovation flowchart</a:t>
            </a:r>
          </a:p>
          <a:p>
            <a:pPr>
              <a:buFont typeface="Wingdings" panose="05000000000000000000" pitchFamily="2" charset="2"/>
              <a:buChar char="q"/>
            </a:pPr>
            <a:r>
              <a:rPr lang="en-US" dirty="0" smtClean="0"/>
              <a:t>Business plan templates</a:t>
            </a:r>
            <a:endParaRPr lang="el-GR" dirty="0" smtClean="0"/>
          </a:p>
          <a:p>
            <a:pPr>
              <a:buFont typeface="Wingdings" panose="05000000000000000000" pitchFamily="2" charset="2"/>
              <a:buChar char="q"/>
            </a:pPr>
            <a:r>
              <a:rPr lang="en-US" dirty="0" smtClean="0"/>
              <a:t>Accelerators </a:t>
            </a:r>
            <a:r>
              <a:rPr lang="en-US" dirty="0"/>
              <a:t>- Seed Capital </a:t>
            </a:r>
            <a:r>
              <a:rPr lang="en-US" dirty="0" smtClean="0"/>
              <a:t>Funds</a:t>
            </a:r>
            <a:endParaRPr lang="el-GR" dirty="0" smtClean="0"/>
          </a:p>
          <a:p>
            <a:pPr marL="0" indent="0">
              <a:buNone/>
            </a:pPr>
            <a:r>
              <a:rPr lang="en-US" dirty="0">
                <a:hlinkClick r:id="rId2"/>
              </a:rPr>
              <a:t>http://ecs.ihu.edu.gr/inn/resources</a:t>
            </a:r>
            <a:r>
              <a:rPr lang="en-US" dirty="0" smtClean="0">
                <a:hlinkClick r:id="rId2"/>
              </a:rPr>
              <a:t>/</a:t>
            </a:r>
            <a:r>
              <a:rPr lang="el-GR" dirty="0" smtClean="0"/>
              <a:t> </a:t>
            </a:r>
            <a:endParaRPr lang="en-US" dirty="0" smtClean="0"/>
          </a:p>
          <a:p>
            <a:pPr marL="0" indent="0">
              <a:buNone/>
            </a:pPr>
            <a:endParaRPr lang="el-GR" dirty="0"/>
          </a:p>
        </p:txBody>
      </p:sp>
      <p:sp>
        <p:nvSpPr>
          <p:cNvPr id="5" name="Rectangle 4"/>
          <p:cNvSpPr/>
          <p:nvPr/>
        </p:nvSpPr>
        <p:spPr bwMode="auto">
          <a:xfrm>
            <a:off x="0" y="-11115"/>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6" name="Picture 5"/>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45827" y="1"/>
            <a:ext cx="3413933" cy="1052736"/>
          </a:xfrm>
          <a:prstGeom prst="rect">
            <a:avLst/>
          </a:prstGeom>
        </p:spPr>
      </p:pic>
      <p:sp>
        <p:nvSpPr>
          <p:cNvPr id="7" name="Footer Placeholder 3"/>
          <p:cNvSpPr txBox="1">
            <a:spLocks/>
          </p:cNvSpPr>
          <p:nvPr/>
        </p:nvSpPr>
        <p:spPr>
          <a:xfrm>
            <a:off x="5086347" y="6353969"/>
            <a:ext cx="396044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mtClean="0"/>
              <a:t>ΜΟΝΑΔΑ ΚΑΙΝΟΤΟΜΙΑΣ ΚΑΙ ΕΠΙΧΕΙΡΗΜΑΤΙΚΟΤΗΤΑΣ (Μ.Ο.Κ.Ε.)</a:t>
            </a:r>
            <a:endParaRPr lang="el-GR" dirty="0"/>
          </a:p>
        </p:txBody>
      </p:sp>
      <p:pic>
        <p:nvPicPr>
          <p:cNvPr id="8"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5" y="6215065"/>
            <a:ext cx="2699719" cy="642935"/>
          </a:xfrm>
          <a:prstGeom prst="rect">
            <a:avLst/>
          </a:prstGeom>
        </p:spPr>
      </p:pic>
      <p:pic>
        <p:nvPicPr>
          <p:cNvPr id="21506" name="Picture 2" descr="http://cdn2.business2community.com/wp-content/uploads/2013/08/busine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321" y="1268760"/>
            <a:ext cx="375380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29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36712"/>
            <a:ext cx="8229600" cy="1143000"/>
          </a:xfrm>
        </p:spPr>
        <p:txBody>
          <a:bodyPr>
            <a:normAutofit/>
          </a:bodyPr>
          <a:lstStyle/>
          <a:p>
            <a:r>
              <a:rPr lang="el-GR" dirty="0" smtClean="0">
                <a:effectLst>
                  <a:outerShdw blurRad="38100" dist="38100" dir="2700000" algn="tl">
                    <a:srgbClr val="000000">
                      <a:alpha val="43137"/>
                    </a:srgbClr>
                  </a:outerShdw>
                </a:effectLst>
              </a:rPr>
              <a:t>3. </a:t>
            </a:r>
            <a:r>
              <a:rPr lang="en-GB" dirty="0" smtClean="0">
                <a:effectLst>
                  <a:outerShdw blurRad="38100" dist="38100" dir="2700000" algn="tl">
                    <a:srgbClr val="000000">
                      <a:alpha val="43137"/>
                    </a:srgbClr>
                  </a:outerShdw>
                </a:effectLst>
              </a:rPr>
              <a:t>TEACHING</a:t>
            </a:r>
            <a:endParaRPr lang="el-GR" dirty="0"/>
          </a:p>
        </p:txBody>
      </p:sp>
      <p:sp>
        <p:nvSpPr>
          <p:cNvPr id="3" name="Content Placeholder 2"/>
          <p:cNvSpPr>
            <a:spLocks noGrp="1"/>
          </p:cNvSpPr>
          <p:nvPr>
            <p:ph idx="1"/>
          </p:nvPr>
        </p:nvSpPr>
        <p:spPr>
          <a:xfrm>
            <a:off x="323528" y="1772816"/>
            <a:ext cx="8229600" cy="4525963"/>
          </a:xfrm>
        </p:spPr>
        <p:txBody>
          <a:bodyPr>
            <a:normAutofit/>
          </a:bodyPr>
          <a:lstStyle/>
          <a:p>
            <a:pPr>
              <a:buFont typeface="Wingdings" pitchFamily="2" charset="2"/>
              <a:buChar char="ü"/>
            </a:pPr>
            <a:r>
              <a:rPr lang="el-GR" dirty="0" smtClean="0"/>
              <a:t> </a:t>
            </a:r>
            <a:r>
              <a:rPr lang="en-GB" dirty="0" smtClean="0"/>
              <a:t>The I&amp;E Unit supports the second semester optional course on Innovation and Entrepreunership</a:t>
            </a:r>
            <a:r>
              <a:rPr lang="el-GR" dirty="0" smtClean="0"/>
              <a:t>.</a:t>
            </a:r>
          </a:p>
          <a:p>
            <a:pPr>
              <a:buFont typeface="Wingdings" pitchFamily="2" charset="2"/>
              <a:buChar char="ü"/>
            </a:pPr>
            <a:r>
              <a:rPr lang="en-GB" dirty="0" smtClean="0"/>
              <a:t>Provision of e-course through the Unit’s website </a:t>
            </a:r>
          </a:p>
          <a:p>
            <a:pPr>
              <a:buFont typeface="Wingdings" pitchFamily="2" charset="2"/>
              <a:buChar char="ü"/>
            </a:pPr>
            <a:r>
              <a:rPr lang="en-GB" dirty="0" smtClean="0"/>
              <a:t>Support of seminars and workshops with learning material</a:t>
            </a:r>
            <a:r>
              <a:rPr lang="el-GR" dirty="0" smtClean="0"/>
              <a:t>. </a:t>
            </a:r>
          </a:p>
        </p:txBody>
      </p:sp>
      <p:sp>
        <p:nvSpPr>
          <p:cNvPr id="4" name="Footer Placeholder 3"/>
          <p:cNvSpPr>
            <a:spLocks noGrp="1"/>
          </p:cNvSpPr>
          <p:nvPr>
            <p:ph type="ftr" sz="quarter" idx="11"/>
          </p:nvPr>
        </p:nvSpPr>
        <p:spPr>
          <a:xfrm>
            <a:off x="5076056" y="6353969"/>
            <a:ext cx="3816424" cy="365125"/>
          </a:xfrm>
        </p:spPr>
        <p:txBody>
          <a:bodyPr/>
          <a:lstStyle/>
          <a:p>
            <a:r>
              <a:rPr lang="en-GB" dirty="0" smtClean="0"/>
              <a:t>INNOVATION AND ENTREPREUNERSHIP UNIT</a:t>
            </a:r>
            <a:endParaRPr lang="el-GR" dirty="0"/>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82" y="6215065"/>
            <a:ext cx="2699719" cy="642935"/>
          </a:xfrm>
          <a:prstGeom prst="rect">
            <a:avLst/>
          </a:prstGeom>
        </p:spPr>
      </p:pic>
      <p:sp>
        <p:nvSpPr>
          <p:cNvPr id="10" name="Rectangle 9"/>
          <p:cNvSpPr/>
          <p:nvPr/>
        </p:nvSpPr>
        <p:spPr bwMode="auto">
          <a:xfrm>
            <a:off x="0" y="-11115"/>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11" name="Picture 10"/>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45827" y="1"/>
            <a:ext cx="3413933" cy="1052736"/>
          </a:xfrm>
          <a:prstGeom prst="rect">
            <a:avLst/>
          </a:prstGeom>
        </p:spPr>
      </p:pic>
      <p:sp>
        <p:nvSpPr>
          <p:cNvPr id="12" name="Rectangle 11"/>
          <p:cNvSpPr/>
          <p:nvPr/>
        </p:nvSpPr>
        <p:spPr bwMode="auto">
          <a:xfrm>
            <a:off x="-9054" y="4870"/>
            <a:ext cx="9169400" cy="1063851"/>
          </a:xfrm>
          <a:prstGeom prst="rect">
            <a:avLst/>
          </a:prstGeom>
          <a:gradFill flip="none" rotWithShape="1">
            <a:gsLst>
              <a:gs pos="0">
                <a:srgbClr val="0070C0"/>
              </a:gs>
              <a:gs pos="100000">
                <a:schemeClr val="accent1">
                  <a:tint val="44500"/>
                  <a:satMod val="160000"/>
                  <a:lumMod val="0"/>
                </a:schemeClr>
              </a:gs>
              <a:gs pos="100000">
                <a:schemeClr val="accent1">
                  <a:tint val="23500"/>
                  <a:satMod val="160000"/>
                </a:schemeClr>
              </a:gs>
            </a:gsLst>
            <a:lin ang="0" scaled="1"/>
            <a:tileRect/>
          </a:gradFill>
          <a:ln w="12700" cap="flat" cmpd="sng" algn="ctr">
            <a:noFill/>
            <a:prstDash val="solid"/>
            <a:round/>
            <a:headEnd type="none" w="med" len="med"/>
            <a:tailEnd type="none" w="med" len="med"/>
          </a:ln>
          <a:effectLst/>
        </p:spPr>
        <p:txBody>
          <a:bodyPr/>
          <a:lstStyle/>
          <a:p>
            <a:pPr>
              <a:defRPr/>
            </a:pPr>
            <a:endParaRPr lang="el-GR" sz="1600" dirty="0">
              <a:solidFill>
                <a:srgbClr val="000000"/>
              </a:solidFill>
              <a:latin typeface="Tahoma" charset="0"/>
              <a:ea typeface="ヒラギノ角ゴ ProN W3" charset="0"/>
              <a:cs typeface="ヒラギノ角ゴ ProN W3" charset="0"/>
              <a:sym typeface="Tahoma" charset="0"/>
            </a:endParaRPr>
          </a:p>
        </p:txBody>
      </p:sp>
      <p:pic>
        <p:nvPicPr>
          <p:cNvPr id="13" name="Picture 12"/>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36773" y="15986"/>
            <a:ext cx="3413933" cy="1052736"/>
          </a:xfrm>
          <a:prstGeom prst="rect">
            <a:avLst/>
          </a:prstGeom>
        </p:spPr>
      </p:pic>
    </p:spTree>
    <p:extLst>
      <p:ext uri="{BB962C8B-B14F-4D97-AF65-F5344CB8AC3E}">
        <p14:creationId xmlns:p14="http://schemas.microsoft.com/office/powerpoint/2010/main" val="3096357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Thatch</Template>
  <TotalTime>653</TotalTime>
  <Words>746</Words>
  <Application>Microsoft Office PowerPoint</Application>
  <PresentationFormat>On-screen Show (4:3)</PresentationFormat>
  <Paragraphs>110</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INNOVATION AND ENTREPREUNERSHIP UNIT</vt:lpstr>
      <vt:lpstr>MISSION</vt:lpstr>
      <vt:lpstr>SCOPE AND AIMS</vt:lpstr>
      <vt:lpstr>SERVICES</vt:lpstr>
      <vt:lpstr>PowerPoint Presentation</vt:lpstr>
      <vt:lpstr>1. MENTORING</vt:lpstr>
      <vt:lpstr>2. STUDENT RESOURCES</vt:lpstr>
      <vt:lpstr>PowerPoint Presentation</vt:lpstr>
      <vt:lpstr>3. TEACHING</vt:lpstr>
      <vt:lpstr>PowerPoint Presentation</vt:lpstr>
      <vt:lpstr>4. CONTACTS &amp; NETWORKING</vt:lpstr>
      <vt:lpstr>5. COMPANY VISITS</vt:lpstr>
      <vt:lpstr>PowerPoint Presentation</vt:lpstr>
      <vt:lpstr>6. EVENTS &amp; COMPETITIONS ORGANISATION</vt:lpstr>
      <vt:lpstr>PowerPoint Presentation</vt:lpstr>
      <vt:lpstr>PowerPoint Presentation</vt:lpstr>
      <vt:lpstr>WHERE YOU WILL FIND US</vt:lpstr>
      <vt:lpstr>THANK YOU FOR YOUR ATTENDANCE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ΜΟΝΑΔΑ ΚΑΙΝΟΤΟΜΙΑΣ ΚΑΙ ΕΠΙΧΕΙΡΗΜΑΤΙΚΟΤΗΤΑΣ (Μ.Ο.Κ.Ε.)</dc:title>
  <dc:creator>Fotis Mavromatidis</dc:creator>
  <cp:lastModifiedBy>Fotis Mavromatidis</cp:lastModifiedBy>
  <cp:revision>56</cp:revision>
  <dcterms:created xsi:type="dcterms:W3CDTF">2015-08-28T06:58:00Z</dcterms:created>
  <dcterms:modified xsi:type="dcterms:W3CDTF">2015-10-12T11:47:57Z</dcterms:modified>
</cp:coreProperties>
</file>